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256" r:id="rId2"/>
    <p:sldId id="492" r:id="rId3"/>
    <p:sldId id="257" r:id="rId4"/>
    <p:sldId id="464" r:id="rId5"/>
    <p:sldId id="343" r:id="rId6"/>
    <p:sldId id="344" r:id="rId7"/>
    <p:sldId id="513" r:id="rId8"/>
    <p:sldId id="514" r:id="rId9"/>
    <p:sldId id="363" r:id="rId10"/>
    <p:sldId id="258" r:id="rId11"/>
    <p:sldId id="347" r:id="rId12"/>
    <p:sldId id="261" r:id="rId13"/>
    <p:sldId id="491" r:id="rId14"/>
    <p:sldId id="420" r:id="rId15"/>
    <p:sldId id="445" r:id="rId16"/>
    <p:sldId id="576" r:id="rId17"/>
    <p:sldId id="606" r:id="rId18"/>
    <p:sldId id="574" r:id="rId19"/>
    <p:sldId id="575" r:id="rId20"/>
    <p:sldId id="577" r:id="rId21"/>
    <p:sldId id="607" r:id="rId22"/>
    <p:sldId id="562" r:id="rId23"/>
    <p:sldId id="564" r:id="rId24"/>
    <p:sldId id="572" r:id="rId25"/>
    <p:sldId id="527" r:id="rId26"/>
    <p:sldId id="578" r:id="rId27"/>
    <p:sldId id="529" r:id="rId28"/>
    <p:sldId id="531" r:id="rId29"/>
    <p:sldId id="530" r:id="rId30"/>
    <p:sldId id="545" r:id="rId31"/>
    <p:sldId id="534" r:id="rId32"/>
    <p:sldId id="535" r:id="rId33"/>
    <p:sldId id="579" r:id="rId34"/>
    <p:sldId id="541" r:id="rId35"/>
    <p:sldId id="537" r:id="rId36"/>
    <p:sldId id="538" r:id="rId37"/>
    <p:sldId id="539" r:id="rId38"/>
    <p:sldId id="540" r:id="rId39"/>
    <p:sldId id="543" r:id="rId40"/>
    <p:sldId id="377" r:id="rId41"/>
    <p:sldId id="415" r:id="rId42"/>
    <p:sldId id="289" r:id="rId43"/>
    <p:sldId id="414" r:id="rId44"/>
    <p:sldId id="446" r:id="rId45"/>
    <p:sldId id="550" r:id="rId46"/>
    <p:sldId id="596" r:id="rId47"/>
    <p:sldId id="598" r:id="rId48"/>
    <p:sldId id="603" r:id="rId49"/>
    <p:sldId id="379" r:id="rId50"/>
    <p:sldId id="300" r:id="rId51"/>
    <p:sldId id="422" r:id="rId52"/>
    <p:sldId id="509" r:id="rId53"/>
    <p:sldId id="413" r:id="rId54"/>
    <p:sldId id="573" r:id="rId55"/>
    <p:sldId id="604" r:id="rId56"/>
    <p:sldId id="358" r:id="rId57"/>
    <p:sldId id="582" r:id="rId58"/>
    <p:sldId id="583" r:id="rId59"/>
    <p:sldId id="584" r:id="rId60"/>
    <p:sldId id="588" r:id="rId61"/>
    <p:sldId id="589" r:id="rId62"/>
    <p:sldId id="586" r:id="rId63"/>
    <p:sldId id="590" r:id="rId64"/>
    <p:sldId id="591" r:id="rId65"/>
    <p:sldId id="592" r:id="rId66"/>
    <p:sldId id="595" r:id="rId67"/>
    <p:sldId id="383" r:id="rId68"/>
    <p:sldId id="448" r:id="rId69"/>
    <p:sldId id="384" r:id="rId70"/>
    <p:sldId id="387" r:id="rId71"/>
    <p:sldId id="430" r:id="rId72"/>
    <p:sldId id="608" r:id="rId73"/>
    <p:sldId id="397" r:id="rId74"/>
    <p:sldId id="398" r:id="rId75"/>
    <p:sldId id="405" r:id="rId76"/>
    <p:sldId id="470" r:id="rId77"/>
    <p:sldId id="471" r:id="rId78"/>
    <p:sldId id="472" r:id="rId79"/>
    <p:sldId id="605" r:id="rId80"/>
    <p:sldId id="406" r:id="rId81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60"/>
  </p:normalViewPr>
  <p:slideViewPr>
    <p:cSldViewPr>
      <p:cViewPr varScale="1">
        <p:scale>
          <a:sx n="68" d="100"/>
          <a:sy n="68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86A7C-86BD-4956-A8CE-354E43BFA3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D04A9-CA11-4BB3-B392-0745454004E4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CS" b="1" dirty="0" smtClean="0"/>
            <a:t>Специфични циљ 1</a:t>
          </a:r>
          <a:endParaRPr lang="en-US" b="1" dirty="0"/>
        </a:p>
      </dgm:t>
    </dgm:pt>
    <dgm:pt modelId="{49608612-C6C7-4030-A450-6F78DE19E4F9}" type="parTrans" cxnId="{E774208D-DC54-42F2-A902-6FD7F618C54B}">
      <dgm:prSet/>
      <dgm:spPr/>
      <dgm:t>
        <a:bodyPr/>
        <a:lstStyle/>
        <a:p>
          <a:endParaRPr lang="en-US"/>
        </a:p>
      </dgm:t>
    </dgm:pt>
    <dgm:pt modelId="{613B8436-3300-43D4-9669-8E05A934C7A2}" type="sibTrans" cxnId="{E774208D-DC54-42F2-A902-6FD7F618C54B}">
      <dgm:prSet/>
      <dgm:spPr/>
      <dgm:t>
        <a:bodyPr/>
        <a:lstStyle/>
        <a:p>
          <a:endParaRPr lang="en-US"/>
        </a:p>
      </dgm:t>
    </dgm:pt>
    <dgm:pt modelId="{08B59AEA-BC8D-436A-B1C2-FF2A48C7CC3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1.1</a:t>
          </a:r>
          <a:endParaRPr lang="en-US" sz="1800" b="1" dirty="0"/>
        </a:p>
      </dgm:t>
    </dgm:pt>
    <dgm:pt modelId="{1C9555F7-4FD7-437C-BEE9-C4D0DE9F25C3}" type="parTrans" cxnId="{ACFC489F-ADA3-40CF-ACC0-47533FB12E62}">
      <dgm:prSet/>
      <dgm:spPr/>
      <dgm:t>
        <a:bodyPr/>
        <a:lstStyle/>
        <a:p>
          <a:endParaRPr lang="en-US"/>
        </a:p>
      </dgm:t>
    </dgm:pt>
    <dgm:pt modelId="{F8948A63-0795-474D-BB3B-C780135944A5}" type="sibTrans" cxnId="{ACFC489F-ADA3-40CF-ACC0-47533FB12E62}">
      <dgm:prSet/>
      <dgm:spPr/>
      <dgm:t>
        <a:bodyPr/>
        <a:lstStyle/>
        <a:p>
          <a:endParaRPr lang="en-US"/>
        </a:p>
      </dgm:t>
    </dgm:pt>
    <dgm:pt modelId="{5F47C85C-C156-4BB6-A0AE-2950542E03A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1.2</a:t>
          </a:r>
          <a:endParaRPr lang="en-US" sz="1800" b="1" dirty="0"/>
        </a:p>
      </dgm:t>
    </dgm:pt>
    <dgm:pt modelId="{FAC422A1-32B4-4027-AF77-B9A239D2A65E}" type="parTrans" cxnId="{3163F736-B924-4717-A3A7-514E00BBFCE7}">
      <dgm:prSet/>
      <dgm:spPr/>
      <dgm:t>
        <a:bodyPr/>
        <a:lstStyle/>
        <a:p>
          <a:endParaRPr lang="en-US"/>
        </a:p>
      </dgm:t>
    </dgm:pt>
    <dgm:pt modelId="{9300190C-23B1-4BFB-A6FE-148C781C3A69}" type="sibTrans" cxnId="{3163F736-B924-4717-A3A7-514E00BBFCE7}">
      <dgm:prSet/>
      <dgm:spPr/>
      <dgm:t>
        <a:bodyPr/>
        <a:lstStyle/>
        <a:p>
          <a:endParaRPr lang="en-US"/>
        </a:p>
      </dgm:t>
    </dgm:pt>
    <dgm:pt modelId="{E8C6DCCE-0470-4B57-83BE-6D5B2C3AF34D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CS" b="1" dirty="0" smtClean="0"/>
            <a:t>Специфични циљ 2</a:t>
          </a:r>
          <a:endParaRPr lang="en-US" b="1" dirty="0"/>
        </a:p>
      </dgm:t>
    </dgm:pt>
    <dgm:pt modelId="{3955FFCA-A8D9-42D5-AFA6-7FE55FDD711E}" type="parTrans" cxnId="{129EE692-882E-4FFE-B23C-7485FC89F8DF}">
      <dgm:prSet/>
      <dgm:spPr/>
      <dgm:t>
        <a:bodyPr/>
        <a:lstStyle/>
        <a:p>
          <a:endParaRPr lang="en-US"/>
        </a:p>
      </dgm:t>
    </dgm:pt>
    <dgm:pt modelId="{232FA85E-A90B-4DC7-B055-A03466CFE5E9}" type="sibTrans" cxnId="{129EE692-882E-4FFE-B23C-7485FC89F8DF}">
      <dgm:prSet/>
      <dgm:spPr/>
      <dgm:t>
        <a:bodyPr/>
        <a:lstStyle/>
        <a:p>
          <a:endParaRPr lang="en-US"/>
        </a:p>
      </dgm:t>
    </dgm:pt>
    <dgm:pt modelId="{44E58957-B193-499D-A602-8619E3B81CA5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2.1</a:t>
          </a:r>
          <a:endParaRPr lang="en-US" sz="1800" b="1" dirty="0"/>
        </a:p>
      </dgm:t>
    </dgm:pt>
    <dgm:pt modelId="{1161B4E5-2FB3-461D-B719-65E03F7FD66E}" type="parTrans" cxnId="{9019728B-AD6D-4B4C-940F-2EA74A38CC49}">
      <dgm:prSet/>
      <dgm:spPr/>
      <dgm:t>
        <a:bodyPr/>
        <a:lstStyle/>
        <a:p>
          <a:endParaRPr lang="en-US"/>
        </a:p>
      </dgm:t>
    </dgm:pt>
    <dgm:pt modelId="{4756F426-2FD8-4395-B8C9-9FB811F0EC04}" type="sibTrans" cxnId="{9019728B-AD6D-4B4C-940F-2EA74A38CC49}">
      <dgm:prSet/>
      <dgm:spPr/>
      <dgm:t>
        <a:bodyPr/>
        <a:lstStyle/>
        <a:p>
          <a:endParaRPr lang="en-US"/>
        </a:p>
      </dgm:t>
    </dgm:pt>
    <dgm:pt modelId="{A66A0F00-7618-4736-89A0-CB36FF972BD8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2.2</a:t>
          </a:r>
          <a:endParaRPr lang="en-US" sz="1800" b="1" dirty="0"/>
        </a:p>
      </dgm:t>
    </dgm:pt>
    <dgm:pt modelId="{663D5706-F37A-4D22-8F63-A86C440A8764}" type="parTrans" cxnId="{8D635AFC-0FCC-49A3-8415-81C4A19A2B0E}">
      <dgm:prSet/>
      <dgm:spPr/>
      <dgm:t>
        <a:bodyPr/>
        <a:lstStyle/>
        <a:p>
          <a:endParaRPr lang="en-US"/>
        </a:p>
      </dgm:t>
    </dgm:pt>
    <dgm:pt modelId="{6766CB22-D495-4B69-8DB9-7695EC0D895F}" type="sibTrans" cxnId="{8D635AFC-0FCC-49A3-8415-81C4A19A2B0E}">
      <dgm:prSet/>
      <dgm:spPr/>
      <dgm:t>
        <a:bodyPr/>
        <a:lstStyle/>
        <a:p>
          <a:endParaRPr lang="en-US"/>
        </a:p>
      </dgm:t>
    </dgm:pt>
    <dgm:pt modelId="{06994CBF-7C2C-4C8A-98F0-96886908B399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CS" b="1" dirty="0" smtClean="0"/>
            <a:t>Специфични циљ 3</a:t>
          </a:r>
          <a:endParaRPr lang="en-US" b="1" dirty="0"/>
        </a:p>
      </dgm:t>
    </dgm:pt>
    <dgm:pt modelId="{75125509-2E84-45D7-9D63-6285632FEC6E}" type="parTrans" cxnId="{46F0CA95-EEE5-49C5-AD46-64651A77775E}">
      <dgm:prSet/>
      <dgm:spPr/>
      <dgm:t>
        <a:bodyPr/>
        <a:lstStyle/>
        <a:p>
          <a:endParaRPr lang="en-US"/>
        </a:p>
      </dgm:t>
    </dgm:pt>
    <dgm:pt modelId="{AE80FB45-D834-4BB8-A5ED-7AE45094FE0A}" type="sibTrans" cxnId="{46F0CA95-EEE5-49C5-AD46-64651A77775E}">
      <dgm:prSet/>
      <dgm:spPr/>
      <dgm:t>
        <a:bodyPr/>
        <a:lstStyle/>
        <a:p>
          <a:endParaRPr lang="en-US"/>
        </a:p>
      </dgm:t>
    </dgm:pt>
    <dgm:pt modelId="{46C3CC03-CBFB-457E-B2E5-E877A777CEE1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3.1</a:t>
          </a:r>
          <a:endParaRPr lang="en-US" sz="1800" b="1" dirty="0"/>
        </a:p>
      </dgm:t>
    </dgm:pt>
    <dgm:pt modelId="{B85063A2-F243-4CBB-9AF4-B6D49FE66F29}" type="parTrans" cxnId="{15FB50ED-52B4-439C-87C9-61C93FFF0909}">
      <dgm:prSet/>
      <dgm:spPr/>
      <dgm:t>
        <a:bodyPr/>
        <a:lstStyle/>
        <a:p>
          <a:endParaRPr lang="en-US"/>
        </a:p>
      </dgm:t>
    </dgm:pt>
    <dgm:pt modelId="{18D5CC15-4E1F-4C04-8683-DEB2F89A85AC}" type="sibTrans" cxnId="{15FB50ED-52B4-439C-87C9-61C93FFF0909}">
      <dgm:prSet/>
      <dgm:spPr/>
      <dgm:t>
        <a:bodyPr/>
        <a:lstStyle/>
        <a:p>
          <a:endParaRPr lang="en-US"/>
        </a:p>
      </dgm:t>
    </dgm:pt>
    <dgm:pt modelId="{2256CFBB-CA13-4F20-BB0B-CB2E656DC30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3.2</a:t>
          </a:r>
          <a:endParaRPr lang="en-US" sz="1800" b="1" dirty="0"/>
        </a:p>
      </dgm:t>
    </dgm:pt>
    <dgm:pt modelId="{7B7C8F94-8507-4C51-9DFB-B45F82CD9295}" type="parTrans" cxnId="{AB8948E1-86E9-4BA6-9173-9787B90DD5FB}">
      <dgm:prSet/>
      <dgm:spPr/>
      <dgm:t>
        <a:bodyPr/>
        <a:lstStyle/>
        <a:p>
          <a:endParaRPr lang="en-US"/>
        </a:p>
      </dgm:t>
    </dgm:pt>
    <dgm:pt modelId="{284CCF74-BCAA-491F-9C63-8EC3F35A69E6}" type="sibTrans" cxnId="{AB8948E1-86E9-4BA6-9173-9787B90DD5FB}">
      <dgm:prSet/>
      <dgm:spPr/>
      <dgm:t>
        <a:bodyPr/>
        <a:lstStyle/>
        <a:p>
          <a:endParaRPr lang="en-US"/>
        </a:p>
      </dgm:t>
    </dgm:pt>
    <dgm:pt modelId="{E51C617D-D948-4E6E-B314-CC0736D4109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1.3</a:t>
          </a:r>
          <a:endParaRPr lang="en-US" sz="1800" b="1" dirty="0"/>
        </a:p>
      </dgm:t>
    </dgm:pt>
    <dgm:pt modelId="{3CBCB1FC-F5B7-419E-BD58-9B6B83B15576}" type="parTrans" cxnId="{129E78A7-F6FC-4659-952F-E9CA6A35B664}">
      <dgm:prSet/>
      <dgm:spPr/>
      <dgm:t>
        <a:bodyPr/>
        <a:lstStyle/>
        <a:p>
          <a:endParaRPr lang="en-US"/>
        </a:p>
      </dgm:t>
    </dgm:pt>
    <dgm:pt modelId="{C7D6682C-09D9-4962-80AD-D939FC069012}" type="sibTrans" cxnId="{129E78A7-F6FC-4659-952F-E9CA6A35B664}">
      <dgm:prSet/>
      <dgm:spPr/>
      <dgm:t>
        <a:bodyPr/>
        <a:lstStyle/>
        <a:p>
          <a:endParaRPr lang="en-US"/>
        </a:p>
      </dgm:t>
    </dgm:pt>
    <dgm:pt modelId="{A46DCC23-1297-49C5-87C2-A1816223301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1.4</a:t>
          </a:r>
          <a:endParaRPr lang="en-US" sz="1800" b="1" dirty="0"/>
        </a:p>
      </dgm:t>
    </dgm:pt>
    <dgm:pt modelId="{76AB9AB7-7BE0-45B7-9F77-73A17BBD7D64}" type="parTrans" cxnId="{4021BB8C-E344-4FE9-B244-34E17748FCA7}">
      <dgm:prSet/>
      <dgm:spPr/>
      <dgm:t>
        <a:bodyPr/>
        <a:lstStyle/>
        <a:p>
          <a:endParaRPr lang="en-US"/>
        </a:p>
      </dgm:t>
    </dgm:pt>
    <dgm:pt modelId="{8373908C-EB59-4AFB-85A6-5B71B913BDDA}" type="sibTrans" cxnId="{4021BB8C-E344-4FE9-B244-34E17748FCA7}">
      <dgm:prSet/>
      <dgm:spPr/>
      <dgm:t>
        <a:bodyPr/>
        <a:lstStyle/>
        <a:p>
          <a:endParaRPr lang="en-US"/>
        </a:p>
      </dgm:t>
    </dgm:pt>
    <dgm:pt modelId="{6719C162-25B8-4F7E-ABC9-7034C897EC5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2.3</a:t>
          </a:r>
          <a:endParaRPr lang="en-US" sz="1800" b="1" dirty="0"/>
        </a:p>
      </dgm:t>
    </dgm:pt>
    <dgm:pt modelId="{D231C276-801A-412A-8A7F-8FE6EE621FF7}" type="parTrans" cxnId="{296F0007-C958-4A8D-A4BC-FF1429AA0625}">
      <dgm:prSet/>
      <dgm:spPr/>
      <dgm:t>
        <a:bodyPr/>
        <a:lstStyle/>
        <a:p>
          <a:endParaRPr lang="en-US"/>
        </a:p>
      </dgm:t>
    </dgm:pt>
    <dgm:pt modelId="{56F79227-31C3-4635-A2FC-75946CB95EAC}" type="sibTrans" cxnId="{296F0007-C958-4A8D-A4BC-FF1429AA0625}">
      <dgm:prSet/>
      <dgm:spPr/>
      <dgm:t>
        <a:bodyPr/>
        <a:lstStyle/>
        <a:p>
          <a:endParaRPr lang="en-US"/>
        </a:p>
      </dgm:t>
    </dgm:pt>
    <dgm:pt modelId="{E5EDB886-DBD6-431B-B96B-1FF556FF5A7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3.3</a:t>
          </a:r>
          <a:endParaRPr lang="en-US" sz="1800" b="1" dirty="0"/>
        </a:p>
      </dgm:t>
    </dgm:pt>
    <dgm:pt modelId="{DC17A16F-FB0A-40EA-91C6-B06F9B6BA1E1}" type="parTrans" cxnId="{70E3B53A-B523-4F48-B3AE-A9AFA5D91A7F}">
      <dgm:prSet/>
      <dgm:spPr/>
      <dgm:t>
        <a:bodyPr/>
        <a:lstStyle/>
        <a:p>
          <a:endParaRPr lang="en-US"/>
        </a:p>
      </dgm:t>
    </dgm:pt>
    <dgm:pt modelId="{1A7697C0-FBF9-4B7A-AADF-C20464A7418B}" type="sibTrans" cxnId="{70E3B53A-B523-4F48-B3AE-A9AFA5D91A7F}">
      <dgm:prSet/>
      <dgm:spPr/>
      <dgm:t>
        <a:bodyPr/>
        <a:lstStyle/>
        <a:p>
          <a:endParaRPr lang="en-US"/>
        </a:p>
      </dgm:t>
    </dgm:pt>
    <dgm:pt modelId="{DE08DA7E-4642-40B3-AD45-747C8CB2CD1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3.4</a:t>
          </a:r>
          <a:endParaRPr lang="en-US" sz="1800" b="1" dirty="0"/>
        </a:p>
      </dgm:t>
    </dgm:pt>
    <dgm:pt modelId="{EAA758B5-9295-4A13-9326-F7445F5D64AD}" type="parTrans" cxnId="{7CCAF185-A439-4C5B-A0E2-1F5AC3819FFF}">
      <dgm:prSet/>
      <dgm:spPr/>
      <dgm:t>
        <a:bodyPr/>
        <a:lstStyle/>
        <a:p>
          <a:endParaRPr lang="en-US"/>
        </a:p>
      </dgm:t>
    </dgm:pt>
    <dgm:pt modelId="{DCAE41CA-714D-4B09-AA58-2A9380197529}" type="sibTrans" cxnId="{7CCAF185-A439-4C5B-A0E2-1F5AC3819FFF}">
      <dgm:prSet/>
      <dgm:spPr/>
      <dgm:t>
        <a:bodyPr/>
        <a:lstStyle/>
        <a:p>
          <a:endParaRPr lang="en-US"/>
        </a:p>
      </dgm:t>
    </dgm:pt>
    <dgm:pt modelId="{70253EDC-DDBD-4F6B-B9DF-E8A12D1E6AA1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</a:pPr>
          <a:r>
            <a:rPr lang="sr-Cyrl-CS" sz="1800" b="1" dirty="0" smtClean="0"/>
            <a:t>Активност 3.5</a:t>
          </a:r>
          <a:endParaRPr lang="en-US" sz="1800" b="1" dirty="0"/>
        </a:p>
      </dgm:t>
    </dgm:pt>
    <dgm:pt modelId="{18363D8A-EE43-4899-84D4-B4A762FEDF71}" type="parTrans" cxnId="{F8986F6D-6D8F-4993-96F6-C19A7BBA9823}">
      <dgm:prSet/>
      <dgm:spPr/>
      <dgm:t>
        <a:bodyPr/>
        <a:lstStyle/>
        <a:p>
          <a:endParaRPr lang="en-US"/>
        </a:p>
      </dgm:t>
    </dgm:pt>
    <dgm:pt modelId="{4CCBEDE0-7D18-49BB-96A0-D21D72E9A4A1}" type="sibTrans" cxnId="{F8986F6D-6D8F-4993-96F6-C19A7BBA9823}">
      <dgm:prSet/>
      <dgm:spPr/>
      <dgm:t>
        <a:bodyPr/>
        <a:lstStyle/>
        <a:p>
          <a:endParaRPr lang="en-US"/>
        </a:p>
      </dgm:t>
    </dgm:pt>
    <dgm:pt modelId="{DC798CCD-EF47-4941-9C08-E4EC1F5332AE}" type="pres">
      <dgm:prSet presAssocID="{AD086A7C-86BD-4956-A8CE-354E43BFA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73B3AF-164E-452F-A404-24C514E9886C}" type="pres">
      <dgm:prSet presAssocID="{16AD04A9-CA11-4BB3-B392-0745454004E4}" presName="composite" presStyleCnt="0"/>
      <dgm:spPr/>
    </dgm:pt>
    <dgm:pt modelId="{50129DE6-B35E-4FCF-8CE6-3F192956E90A}" type="pres">
      <dgm:prSet presAssocID="{16AD04A9-CA11-4BB3-B392-0745454004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1D5B1-9EE8-489B-91DA-441ACC108452}" type="pres">
      <dgm:prSet presAssocID="{16AD04A9-CA11-4BB3-B392-0745454004E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54314-8C3E-416F-BD9A-19715C9EAA7F}" type="pres">
      <dgm:prSet presAssocID="{613B8436-3300-43D4-9669-8E05A934C7A2}" presName="space" presStyleCnt="0"/>
      <dgm:spPr/>
    </dgm:pt>
    <dgm:pt modelId="{F1D4A823-503A-42E6-9E7A-0AEFCB0F2605}" type="pres">
      <dgm:prSet presAssocID="{E8C6DCCE-0470-4B57-83BE-6D5B2C3AF34D}" presName="composite" presStyleCnt="0"/>
      <dgm:spPr/>
    </dgm:pt>
    <dgm:pt modelId="{F678D8F4-93EC-4E8D-9661-21CCFCAEEBE7}" type="pres">
      <dgm:prSet presAssocID="{E8C6DCCE-0470-4B57-83BE-6D5B2C3AF3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11DE8-8ACA-46D5-A1AC-AC16B225E2ED}" type="pres">
      <dgm:prSet presAssocID="{E8C6DCCE-0470-4B57-83BE-6D5B2C3AF34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F810E-B21F-4884-B6AA-CCD51194A3C9}" type="pres">
      <dgm:prSet presAssocID="{232FA85E-A90B-4DC7-B055-A03466CFE5E9}" presName="space" presStyleCnt="0"/>
      <dgm:spPr/>
    </dgm:pt>
    <dgm:pt modelId="{57F07E22-126D-4599-AFCC-A9B514A860FB}" type="pres">
      <dgm:prSet presAssocID="{06994CBF-7C2C-4C8A-98F0-96886908B399}" presName="composite" presStyleCnt="0"/>
      <dgm:spPr/>
    </dgm:pt>
    <dgm:pt modelId="{25D18445-AB86-4C9F-B7A4-07954E9412F7}" type="pres">
      <dgm:prSet presAssocID="{06994CBF-7C2C-4C8A-98F0-96886908B39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5B218-B595-4854-8E05-10686CD0811E}" type="pres">
      <dgm:prSet presAssocID="{06994CBF-7C2C-4C8A-98F0-96886908B39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AF185-A439-4C5B-A0E2-1F5AC3819FFF}" srcId="{06994CBF-7C2C-4C8A-98F0-96886908B399}" destId="{DE08DA7E-4642-40B3-AD45-747C8CB2CD1E}" srcOrd="3" destOrd="0" parTransId="{EAA758B5-9295-4A13-9326-F7445F5D64AD}" sibTransId="{DCAE41CA-714D-4B09-AA58-2A9380197529}"/>
    <dgm:cxn modelId="{B028483B-6946-4371-941F-B285565692B0}" type="presOf" srcId="{AD086A7C-86BD-4956-A8CE-354E43BFA3D4}" destId="{DC798CCD-EF47-4941-9C08-E4EC1F5332AE}" srcOrd="0" destOrd="0" presId="urn:microsoft.com/office/officeart/2005/8/layout/hList1"/>
    <dgm:cxn modelId="{E286E2A9-912E-4593-8442-8A9CDE2BD9CA}" type="presOf" srcId="{06994CBF-7C2C-4C8A-98F0-96886908B399}" destId="{25D18445-AB86-4C9F-B7A4-07954E9412F7}" srcOrd="0" destOrd="0" presId="urn:microsoft.com/office/officeart/2005/8/layout/hList1"/>
    <dgm:cxn modelId="{2E8A5851-208B-4A33-B497-56D9D22B9625}" type="presOf" srcId="{A66A0F00-7618-4736-89A0-CB36FF972BD8}" destId="{FC911DE8-8ACA-46D5-A1AC-AC16B225E2ED}" srcOrd="0" destOrd="1" presId="urn:microsoft.com/office/officeart/2005/8/layout/hList1"/>
    <dgm:cxn modelId="{F8986F6D-6D8F-4993-96F6-C19A7BBA9823}" srcId="{06994CBF-7C2C-4C8A-98F0-96886908B399}" destId="{70253EDC-DDBD-4F6B-B9DF-E8A12D1E6AA1}" srcOrd="4" destOrd="0" parTransId="{18363D8A-EE43-4899-84D4-B4A762FEDF71}" sibTransId="{4CCBEDE0-7D18-49BB-96A0-D21D72E9A4A1}"/>
    <dgm:cxn modelId="{09F44BBD-C129-4531-A0E8-AB35571ED643}" type="presOf" srcId="{E51C617D-D948-4E6E-B314-CC0736D4109D}" destId="{3811D5B1-9EE8-489B-91DA-441ACC108452}" srcOrd="0" destOrd="2" presId="urn:microsoft.com/office/officeart/2005/8/layout/hList1"/>
    <dgm:cxn modelId="{D69B88C8-EB11-46A6-BC19-2ABDA109E4F8}" type="presOf" srcId="{6719C162-25B8-4F7E-ABC9-7034C897EC5D}" destId="{FC911DE8-8ACA-46D5-A1AC-AC16B225E2ED}" srcOrd="0" destOrd="2" presId="urn:microsoft.com/office/officeart/2005/8/layout/hList1"/>
    <dgm:cxn modelId="{15FB50ED-52B4-439C-87C9-61C93FFF0909}" srcId="{06994CBF-7C2C-4C8A-98F0-96886908B399}" destId="{46C3CC03-CBFB-457E-B2E5-E877A777CEE1}" srcOrd="0" destOrd="0" parTransId="{B85063A2-F243-4CBB-9AF4-B6D49FE66F29}" sibTransId="{18D5CC15-4E1F-4C04-8683-DEB2F89A85AC}"/>
    <dgm:cxn modelId="{129EE692-882E-4FFE-B23C-7485FC89F8DF}" srcId="{AD086A7C-86BD-4956-A8CE-354E43BFA3D4}" destId="{E8C6DCCE-0470-4B57-83BE-6D5B2C3AF34D}" srcOrd="1" destOrd="0" parTransId="{3955FFCA-A8D9-42D5-AFA6-7FE55FDD711E}" sibTransId="{232FA85E-A90B-4DC7-B055-A03466CFE5E9}"/>
    <dgm:cxn modelId="{129E78A7-F6FC-4659-952F-E9CA6A35B664}" srcId="{16AD04A9-CA11-4BB3-B392-0745454004E4}" destId="{E51C617D-D948-4E6E-B314-CC0736D4109D}" srcOrd="2" destOrd="0" parTransId="{3CBCB1FC-F5B7-419E-BD58-9B6B83B15576}" sibTransId="{C7D6682C-09D9-4962-80AD-D939FC069012}"/>
    <dgm:cxn modelId="{43128086-4BFB-4BCB-8EAB-5C765A920BEC}" type="presOf" srcId="{16AD04A9-CA11-4BB3-B392-0745454004E4}" destId="{50129DE6-B35E-4FCF-8CE6-3F192956E90A}" srcOrd="0" destOrd="0" presId="urn:microsoft.com/office/officeart/2005/8/layout/hList1"/>
    <dgm:cxn modelId="{4021BB8C-E344-4FE9-B244-34E17748FCA7}" srcId="{16AD04A9-CA11-4BB3-B392-0745454004E4}" destId="{A46DCC23-1297-49C5-87C2-A18162233014}" srcOrd="3" destOrd="0" parTransId="{76AB9AB7-7BE0-45B7-9F77-73A17BBD7D64}" sibTransId="{8373908C-EB59-4AFB-85A6-5B71B913BDDA}"/>
    <dgm:cxn modelId="{AB8948E1-86E9-4BA6-9173-9787B90DD5FB}" srcId="{06994CBF-7C2C-4C8A-98F0-96886908B399}" destId="{2256CFBB-CA13-4F20-BB0B-CB2E656DC303}" srcOrd="1" destOrd="0" parTransId="{7B7C8F94-8507-4C51-9DFB-B45F82CD9295}" sibTransId="{284CCF74-BCAA-491F-9C63-8EC3F35A69E6}"/>
    <dgm:cxn modelId="{7EB8E441-D4A4-4640-A7E0-CCFED72DE19B}" type="presOf" srcId="{A46DCC23-1297-49C5-87C2-A18162233014}" destId="{3811D5B1-9EE8-489B-91DA-441ACC108452}" srcOrd="0" destOrd="3" presId="urn:microsoft.com/office/officeart/2005/8/layout/hList1"/>
    <dgm:cxn modelId="{ACFC489F-ADA3-40CF-ACC0-47533FB12E62}" srcId="{16AD04A9-CA11-4BB3-B392-0745454004E4}" destId="{08B59AEA-BC8D-436A-B1C2-FF2A48C7CC32}" srcOrd="0" destOrd="0" parTransId="{1C9555F7-4FD7-437C-BEE9-C4D0DE9F25C3}" sibTransId="{F8948A63-0795-474D-BB3B-C780135944A5}"/>
    <dgm:cxn modelId="{8D635AFC-0FCC-49A3-8415-81C4A19A2B0E}" srcId="{E8C6DCCE-0470-4B57-83BE-6D5B2C3AF34D}" destId="{A66A0F00-7618-4736-89A0-CB36FF972BD8}" srcOrd="1" destOrd="0" parTransId="{663D5706-F37A-4D22-8F63-A86C440A8764}" sibTransId="{6766CB22-D495-4B69-8DB9-7695EC0D895F}"/>
    <dgm:cxn modelId="{320B8D9A-921C-41D6-AF7A-79363198FAAC}" type="presOf" srcId="{2256CFBB-CA13-4F20-BB0B-CB2E656DC303}" destId="{9785B218-B595-4854-8E05-10686CD0811E}" srcOrd="0" destOrd="1" presId="urn:microsoft.com/office/officeart/2005/8/layout/hList1"/>
    <dgm:cxn modelId="{46F0CA95-EEE5-49C5-AD46-64651A77775E}" srcId="{AD086A7C-86BD-4956-A8CE-354E43BFA3D4}" destId="{06994CBF-7C2C-4C8A-98F0-96886908B399}" srcOrd="2" destOrd="0" parTransId="{75125509-2E84-45D7-9D63-6285632FEC6E}" sibTransId="{AE80FB45-D834-4BB8-A5ED-7AE45094FE0A}"/>
    <dgm:cxn modelId="{E774208D-DC54-42F2-A902-6FD7F618C54B}" srcId="{AD086A7C-86BD-4956-A8CE-354E43BFA3D4}" destId="{16AD04A9-CA11-4BB3-B392-0745454004E4}" srcOrd="0" destOrd="0" parTransId="{49608612-C6C7-4030-A450-6F78DE19E4F9}" sibTransId="{613B8436-3300-43D4-9669-8E05A934C7A2}"/>
    <dgm:cxn modelId="{70E3B53A-B523-4F48-B3AE-A9AFA5D91A7F}" srcId="{06994CBF-7C2C-4C8A-98F0-96886908B399}" destId="{E5EDB886-DBD6-431B-B96B-1FF556FF5A7B}" srcOrd="2" destOrd="0" parTransId="{DC17A16F-FB0A-40EA-91C6-B06F9B6BA1E1}" sibTransId="{1A7697C0-FBF9-4B7A-AADF-C20464A7418B}"/>
    <dgm:cxn modelId="{EEC03AFE-7347-4C4C-877B-3CFD89216122}" type="presOf" srcId="{70253EDC-DDBD-4F6B-B9DF-E8A12D1E6AA1}" destId="{9785B218-B595-4854-8E05-10686CD0811E}" srcOrd="0" destOrd="4" presId="urn:microsoft.com/office/officeart/2005/8/layout/hList1"/>
    <dgm:cxn modelId="{C9802CAB-9A43-40B9-A8D8-2406BB19CE59}" type="presOf" srcId="{44E58957-B193-499D-A602-8619E3B81CA5}" destId="{FC911DE8-8ACA-46D5-A1AC-AC16B225E2ED}" srcOrd="0" destOrd="0" presId="urn:microsoft.com/office/officeart/2005/8/layout/hList1"/>
    <dgm:cxn modelId="{AB85920F-0D65-413B-9163-0F4C845A0951}" type="presOf" srcId="{5F47C85C-C156-4BB6-A0AE-2950542E03AF}" destId="{3811D5B1-9EE8-489B-91DA-441ACC108452}" srcOrd="0" destOrd="1" presId="urn:microsoft.com/office/officeart/2005/8/layout/hList1"/>
    <dgm:cxn modelId="{3163F736-B924-4717-A3A7-514E00BBFCE7}" srcId="{16AD04A9-CA11-4BB3-B392-0745454004E4}" destId="{5F47C85C-C156-4BB6-A0AE-2950542E03AF}" srcOrd="1" destOrd="0" parTransId="{FAC422A1-32B4-4027-AF77-B9A239D2A65E}" sibTransId="{9300190C-23B1-4BFB-A6FE-148C781C3A69}"/>
    <dgm:cxn modelId="{64262A2A-1667-41B2-BD1B-B720106DCA2E}" type="presOf" srcId="{46C3CC03-CBFB-457E-B2E5-E877A777CEE1}" destId="{9785B218-B595-4854-8E05-10686CD0811E}" srcOrd="0" destOrd="0" presId="urn:microsoft.com/office/officeart/2005/8/layout/hList1"/>
    <dgm:cxn modelId="{9019728B-AD6D-4B4C-940F-2EA74A38CC49}" srcId="{E8C6DCCE-0470-4B57-83BE-6D5B2C3AF34D}" destId="{44E58957-B193-499D-A602-8619E3B81CA5}" srcOrd="0" destOrd="0" parTransId="{1161B4E5-2FB3-461D-B719-65E03F7FD66E}" sibTransId="{4756F426-2FD8-4395-B8C9-9FB811F0EC04}"/>
    <dgm:cxn modelId="{3041EE7C-4A9E-4146-B6D4-8229EA4D7F51}" type="presOf" srcId="{E8C6DCCE-0470-4B57-83BE-6D5B2C3AF34D}" destId="{F678D8F4-93EC-4E8D-9661-21CCFCAEEBE7}" srcOrd="0" destOrd="0" presId="urn:microsoft.com/office/officeart/2005/8/layout/hList1"/>
    <dgm:cxn modelId="{37BBAB5C-892B-437F-94A4-0B37919B1577}" type="presOf" srcId="{08B59AEA-BC8D-436A-B1C2-FF2A48C7CC32}" destId="{3811D5B1-9EE8-489B-91DA-441ACC108452}" srcOrd="0" destOrd="0" presId="urn:microsoft.com/office/officeart/2005/8/layout/hList1"/>
    <dgm:cxn modelId="{1A1A3C72-6663-4D0C-92C4-A7C459F0815D}" type="presOf" srcId="{DE08DA7E-4642-40B3-AD45-747C8CB2CD1E}" destId="{9785B218-B595-4854-8E05-10686CD0811E}" srcOrd="0" destOrd="3" presId="urn:microsoft.com/office/officeart/2005/8/layout/hList1"/>
    <dgm:cxn modelId="{BD693BEB-2796-4DEC-9B42-88ED8517DE55}" type="presOf" srcId="{E5EDB886-DBD6-431B-B96B-1FF556FF5A7B}" destId="{9785B218-B595-4854-8E05-10686CD0811E}" srcOrd="0" destOrd="2" presId="urn:microsoft.com/office/officeart/2005/8/layout/hList1"/>
    <dgm:cxn modelId="{296F0007-C958-4A8D-A4BC-FF1429AA0625}" srcId="{E8C6DCCE-0470-4B57-83BE-6D5B2C3AF34D}" destId="{6719C162-25B8-4F7E-ABC9-7034C897EC5D}" srcOrd="2" destOrd="0" parTransId="{D231C276-801A-412A-8A7F-8FE6EE621FF7}" sibTransId="{56F79227-31C3-4635-A2FC-75946CB95EAC}"/>
    <dgm:cxn modelId="{00941D8F-055A-482D-A50E-CA6E7384A61D}" type="presParOf" srcId="{DC798CCD-EF47-4941-9C08-E4EC1F5332AE}" destId="{6173B3AF-164E-452F-A404-24C514E9886C}" srcOrd="0" destOrd="0" presId="urn:microsoft.com/office/officeart/2005/8/layout/hList1"/>
    <dgm:cxn modelId="{42FCA169-DC78-48F1-82BB-866FA4A6F3F4}" type="presParOf" srcId="{6173B3AF-164E-452F-A404-24C514E9886C}" destId="{50129DE6-B35E-4FCF-8CE6-3F192956E90A}" srcOrd="0" destOrd="0" presId="urn:microsoft.com/office/officeart/2005/8/layout/hList1"/>
    <dgm:cxn modelId="{E875DDA2-8309-4154-B1EC-51E417A10065}" type="presParOf" srcId="{6173B3AF-164E-452F-A404-24C514E9886C}" destId="{3811D5B1-9EE8-489B-91DA-441ACC108452}" srcOrd="1" destOrd="0" presId="urn:microsoft.com/office/officeart/2005/8/layout/hList1"/>
    <dgm:cxn modelId="{8D591E08-A345-4780-9D64-4DD3EC3D8E09}" type="presParOf" srcId="{DC798CCD-EF47-4941-9C08-E4EC1F5332AE}" destId="{0E254314-8C3E-416F-BD9A-19715C9EAA7F}" srcOrd="1" destOrd="0" presId="urn:microsoft.com/office/officeart/2005/8/layout/hList1"/>
    <dgm:cxn modelId="{A405841D-B381-4A95-91B6-F3E8CC353575}" type="presParOf" srcId="{DC798CCD-EF47-4941-9C08-E4EC1F5332AE}" destId="{F1D4A823-503A-42E6-9E7A-0AEFCB0F2605}" srcOrd="2" destOrd="0" presId="urn:microsoft.com/office/officeart/2005/8/layout/hList1"/>
    <dgm:cxn modelId="{659EB8C1-A2C3-4D18-B42C-9E587B49BBBC}" type="presParOf" srcId="{F1D4A823-503A-42E6-9E7A-0AEFCB0F2605}" destId="{F678D8F4-93EC-4E8D-9661-21CCFCAEEBE7}" srcOrd="0" destOrd="0" presId="urn:microsoft.com/office/officeart/2005/8/layout/hList1"/>
    <dgm:cxn modelId="{AC3BB166-BFF8-4C8F-8942-DE514239404D}" type="presParOf" srcId="{F1D4A823-503A-42E6-9E7A-0AEFCB0F2605}" destId="{FC911DE8-8ACA-46D5-A1AC-AC16B225E2ED}" srcOrd="1" destOrd="0" presId="urn:microsoft.com/office/officeart/2005/8/layout/hList1"/>
    <dgm:cxn modelId="{28AF69B6-272E-44A4-B2AA-63EDCDA75534}" type="presParOf" srcId="{DC798CCD-EF47-4941-9C08-E4EC1F5332AE}" destId="{F6DF810E-B21F-4884-B6AA-CCD51194A3C9}" srcOrd="3" destOrd="0" presId="urn:microsoft.com/office/officeart/2005/8/layout/hList1"/>
    <dgm:cxn modelId="{B4DD79CD-E857-4C95-BFF9-554FA91818F4}" type="presParOf" srcId="{DC798CCD-EF47-4941-9C08-E4EC1F5332AE}" destId="{57F07E22-126D-4599-AFCC-A9B514A860FB}" srcOrd="4" destOrd="0" presId="urn:microsoft.com/office/officeart/2005/8/layout/hList1"/>
    <dgm:cxn modelId="{B3165744-86E4-45A4-83C5-DDD219C01CDE}" type="presParOf" srcId="{57F07E22-126D-4599-AFCC-A9B514A860FB}" destId="{25D18445-AB86-4C9F-B7A4-07954E9412F7}" srcOrd="0" destOrd="0" presId="urn:microsoft.com/office/officeart/2005/8/layout/hList1"/>
    <dgm:cxn modelId="{E41BC310-FFE4-42E0-AABD-F1C814DE4665}" type="presParOf" srcId="{57F07E22-126D-4599-AFCC-A9B514A860FB}" destId="{9785B218-B595-4854-8E05-10686CD081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1F01A-CAA6-4B9D-BD86-29E2AF3C98B3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BE82580-5C3D-44DF-9C4D-39ACF6FA7216}">
      <dgm:prSet phldrT="[Text]"/>
      <dgm:spPr/>
      <dgm:t>
        <a:bodyPr/>
        <a:lstStyle/>
        <a:p>
          <a:pPr algn="ctr"/>
          <a:r>
            <a:rPr lang="sr-Cyrl-CS" b="1" dirty="0" smtClean="0"/>
            <a:t>СПЕЦИФИЧНИ ЦИЉ 1</a:t>
          </a:r>
          <a:endParaRPr lang="en-US" b="1" dirty="0"/>
        </a:p>
      </dgm:t>
    </dgm:pt>
    <dgm:pt modelId="{C3ED780C-9680-4B06-9A80-39233EFB3D6A}" type="parTrans" cxnId="{C5D0E595-9DF1-4007-8D35-D7CD23191616}">
      <dgm:prSet/>
      <dgm:spPr/>
      <dgm:t>
        <a:bodyPr/>
        <a:lstStyle/>
        <a:p>
          <a:pPr algn="ctr"/>
          <a:endParaRPr lang="en-US"/>
        </a:p>
      </dgm:t>
    </dgm:pt>
    <dgm:pt modelId="{857A5707-64C1-441C-B647-24D6E6A07F3B}" type="sibTrans" cxnId="{C5D0E595-9DF1-4007-8D35-D7CD23191616}">
      <dgm:prSet/>
      <dgm:spPr/>
      <dgm:t>
        <a:bodyPr/>
        <a:lstStyle/>
        <a:p>
          <a:pPr algn="ctr"/>
          <a:endParaRPr lang="en-US"/>
        </a:p>
      </dgm:t>
    </dgm:pt>
    <dgm:pt modelId="{2CDEBC5E-9CA1-4CD5-88E7-55514F87D491}">
      <dgm:prSet phldrT="[Text]"/>
      <dgm:spPr/>
      <dgm:t>
        <a:bodyPr/>
        <a:lstStyle/>
        <a:p>
          <a:pPr algn="ctr"/>
          <a:r>
            <a:rPr lang="sr-Cyrl-CS" b="1" dirty="0" smtClean="0"/>
            <a:t>СПЕЦИФИЧНИ ЦИЉ 2</a:t>
          </a:r>
          <a:endParaRPr lang="en-US" b="1" dirty="0"/>
        </a:p>
      </dgm:t>
    </dgm:pt>
    <dgm:pt modelId="{ED762A30-928E-40F5-8E09-46D84CF8FAFD}" type="parTrans" cxnId="{EFD28126-BBD6-449E-93A9-18E1D43542A9}">
      <dgm:prSet/>
      <dgm:spPr/>
      <dgm:t>
        <a:bodyPr/>
        <a:lstStyle/>
        <a:p>
          <a:pPr algn="ctr"/>
          <a:endParaRPr lang="en-US"/>
        </a:p>
      </dgm:t>
    </dgm:pt>
    <dgm:pt modelId="{C4AC903C-7541-4AB0-9A26-E11FAC9E0CED}" type="sibTrans" cxnId="{EFD28126-BBD6-449E-93A9-18E1D43542A9}">
      <dgm:prSet/>
      <dgm:spPr/>
      <dgm:t>
        <a:bodyPr/>
        <a:lstStyle/>
        <a:p>
          <a:pPr algn="ctr"/>
          <a:endParaRPr lang="en-US"/>
        </a:p>
      </dgm:t>
    </dgm:pt>
    <dgm:pt modelId="{1080BF6E-C6BB-4C85-BBEF-371EE8C5949E}">
      <dgm:prSet/>
      <dgm:spPr/>
      <dgm:t>
        <a:bodyPr/>
        <a:lstStyle/>
        <a:p>
          <a:pPr algn="ctr"/>
          <a:r>
            <a:rPr lang="sr-Cyrl-CS" dirty="0" smtClean="0"/>
            <a:t>Активност 1.1</a:t>
          </a:r>
        </a:p>
        <a:p>
          <a:pPr algn="ctr"/>
          <a:r>
            <a:rPr lang="sr-Cyrl-CS" dirty="0" smtClean="0"/>
            <a:t>Активност 1.2</a:t>
          </a:r>
        </a:p>
        <a:p>
          <a:pPr algn="ctr"/>
          <a:r>
            <a:rPr lang="sr-Cyrl-CS" dirty="0" smtClean="0"/>
            <a:t>Активност 1.3</a:t>
          </a:r>
        </a:p>
        <a:p>
          <a:pPr algn="ctr"/>
          <a:r>
            <a:rPr lang="sr-Cyrl-CS" dirty="0" smtClean="0"/>
            <a:t>Активност 1.4</a:t>
          </a:r>
        </a:p>
      </dgm:t>
    </dgm:pt>
    <dgm:pt modelId="{3B8C9512-7E18-484A-8172-274EFA158714}" type="parTrans" cxnId="{90F392DA-2912-4D98-9246-A830F4A9AB03}">
      <dgm:prSet/>
      <dgm:spPr/>
      <dgm:t>
        <a:bodyPr/>
        <a:lstStyle/>
        <a:p>
          <a:pPr algn="ctr"/>
          <a:endParaRPr lang="en-US"/>
        </a:p>
      </dgm:t>
    </dgm:pt>
    <dgm:pt modelId="{49BD5B59-021A-436F-A17A-953D019B07DF}" type="sibTrans" cxnId="{90F392DA-2912-4D98-9246-A830F4A9AB03}">
      <dgm:prSet/>
      <dgm:spPr/>
      <dgm:t>
        <a:bodyPr/>
        <a:lstStyle/>
        <a:p>
          <a:pPr algn="ctr"/>
          <a:endParaRPr lang="en-US"/>
        </a:p>
      </dgm:t>
    </dgm:pt>
    <dgm:pt modelId="{AFFA3D73-C3EF-4A96-BF0C-D1E9887DF564}">
      <dgm:prSet/>
      <dgm:spPr/>
      <dgm:t>
        <a:bodyPr/>
        <a:lstStyle/>
        <a:p>
          <a:pPr algn="ctr"/>
          <a:r>
            <a:rPr lang="sr-Cyrl-CS" dirty="0" smtClean="0"/>
            <a:t>Активност 2.1</a:t>
          </a:r>
        </a:p>
        <a:p>
          <a:pPr algn="ctr"/>
          <a:r>
            <a:rPr lang="sr-Cyrl-CS" dirty="0" smtClean="0"/>
            <a:t>Активност 2.2</a:t>
          </a:r>
        </a:p>
      </dgm:t>
    </dgm:pt>
    <dgm:pt modelId="{94316738-9BC6-466A-9CF8-B0A311C1D882}" type="parTrans" cxnId="{9840A590-4CF5-438F-B8BB-26B71D2A8AE0}">
      <dgm:prSet/>
      <dgm:spPr/>
      <dgm:t>
        <a:bodyPr/>
        <a:lstStyle/>
        <a:p>
          <a:pPr algn="ctr"/>
          <a:endParaRPr lang="en-US"/>
        </a:p>
      </dgm:t>
    </dgm:pt>
    <dgm:pt modelId="{F0E1F9ED-CC28-4BA3-96A7-799012A5B309}" type="sibTrans" cxnId="{9840A590-4CF5-438F-B8BB-26B71D2A8AE0}">
      <dgm:prSet/>
      <dgm:spPr/>
      <dgm:t>
        <a:bodyPr/>
        <a:lstStyle/>
        <a:p>
          <a:pPr algn="ctr"/>
          <a:endParaRPr lang="en-US"/>
        </a:p>
      </dgm:t>
    </dgm:pt>
    <dgm:pt modelId="{B0405284-3832-41C2-A752-06911D85DFAF}">
      <dgm:prSet/>
      <dgm:spPr/>
      <dgm:t>
        <a:bodyPr/>
        <a:lstStyle/>
        <a:p>
          <a:pPr algn="ctr"/>
          <a:r>
            <a:rPr lang="sr-Cyrl-CS" b="1" dirty="0" smtClean="0"/>
            <a:t>СПЕЦИФИЧНИ ЦИЉ 3</a:t>
          </a:r>
          <a:endParaRPr lang="en-US" b="1" dirty="0"/>
        </a:p>
      </dgm:t>
    </dgm:pt>
    <dgm:pt modelId="{F6878EE0-0973-425B-B588-EC0F7CAC198B}" type="parTrans" cxnId="{ABAF41F7-6A9D-407F-B0D5-72EADAA32CC3}">
      <dgm:prSet/>
      <dgm:spPr/>
      <dgm:t>
        <a:bodyPr/>
        <a:lstStyle/>
        <a:p>
          <a:pPr algn="ctr"/>
          <a:endParaRPr lang="en-US"/>
        </a:p>
      </dgm:t>
    </dgm:pt>
    <dgm:pt modelId="{3698B60F-C202-45B8-ADC2-F84E7CC1C191}" type="sibTrans" cxnId="{ABAF41F7-6A9D-407F-B0D5-72EADAA32CC3}">
      <dgm:prSet/>
      <dgm:spPr/>
      <dgm:t>
        <a:bodyPr/>
        <a:lstStyle/>
        <a:p>
          <a:pPr algn="ctr"/>
          <a:endParaRPr lang="en-US"/>
        </a:p>
      </dgm:t>
    </dgm:pt>
    <dgm:pt modelId="{7A17F05B-009C-404D-82CF-7538BE0D6C7D}">
      <dgm:prSet/>
      <dgm:spPr/>
      <dgm:t>
        <a:bodyPr/>
        <a:lstStyle/>
        <a:p>
          <a:pPr algn="ctr"/>
          <a:r>
            <a:rPr lang="sr-Cyrl-CS" dirty="0" smtClean="0"/>
            <a:t>Активност 3.1</a:t>
          </a:r>
        </a:p>
      </dgm:t>
    </dgm:pt>
    <dgm:pt modelId="{64797F07-F988-4275-B4B3-E081F598A1F7}" type="parTrans" cxnId="{88DAB460-9AC3-47A0-AE8A-6BAF9C74170A}">
      <dgm:prSet/>
      <dgm:spPr/>
      <dgm:t>
        <a:bodyPr/>
        <a:lstStyle/>
        <a:p>
          <a:pPr algn="ctr"/>
          <a:endParaRPr lang="en-US"/>
        </a:p>
      </dgm:t>
    </dgm:pt>
    <dgm:pt modelId="{13CEFDC9-3029-4AD7-A64E-C914BBD6E985}" type="sibTrans" cxnId="{88DAB460-9AC3-47A0-AE8A-6BAF9C74170A}">
      <dgm:prSet/>
      <dgm:spPr/>
      <dgm:t>
        <a:bodyPr/>
        <a:lstStyle/>
        <a:p>
          <a:pPr algn="ctr"/>
          <a:endParaRPr lang="en-US"/>
        </a:p>
      </dgm:t>
    </dgm:pt>
    <dgm:pt modelId="{921B8E89-4723-4316-A26D-062F71278810}">
      <dgm:prSet phldrT="[Text]" custT="1"/>
      <dgm:spPr/>
      <dgm:t>
        <a:bodyPr/>
        <a:lstStyle/>
        <a:p>
          <a:pPr algn="ctr"/>
          <a:r>
            <a:rPr lang="sr-Cyrl-CS" sz="2000" b="1" dirty="0" smtClean="0"/>
            <a:t>ОПШТИ ЦИЉ</a:t>
          </a:r>
          <a:endParaRPr lang="en-US" sz="2000" b="1" dirty="0">
            <a:solidFill>
              <a:srgbClr val="FF0000"/>
            </a:solidFill>
          </a:endParaRPr>
        </a:p>
      </dgm:t>
    </dgm:pt>
    <dgm:pt modelId="{41772F8E-3A59-440E-A5FE-D043BEF713B2}" type="sibTrans" cxnId="{A7820D34-BC4F-44A1-B713-4B86A59EF221}">
      <dgm:prSet/>
      <dgm:spPr/>
      <dgm:t>
        <a:bodyPr/>
        <a:lstStyle/>
        <a:p>
          <a:pPr algn="ctr"/>
          <a:endParaRPr lang="en-US"/>
        </a:p>
      </dgm:t>
    </dgm:pt>
    <dgm:pt modelId="{AC06681F-5846-4E0E-AFDB-9F20BF717004}" type="parTrans" cxnId="{A7820D34-BC4F-44A1-B713-4B86A59EF221}">
      <dgm:prSet/>
      <dgm:spPr/>
      <dgm:t>
        <a:bodyPr/>
        <a:lstStyle/>
        <a:p>
          <a:pPr algn="ctr"/>
          <a:endParaRPr lang="en-US"/>
        </a:p>
      </dgm:t>
    </dgm:pt>
    <dgm:pt modelId="{76454932-DCC3-403F-A66D-40C0D5AB116C}" type="pres">
      <dgm:prSet presAssocID="{1FE1F01A-CAA6-4B9D-BD86-29E2AF3C98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B699F7-53D8-401A-94C8-3A29F7BE86EF}" type="pres">
      <dgm:prSet presAssocID="{921B8E89-4723-4316-A26D-062F71278810}" presName="hierRoot1" presStyleCnt="0"/>
      <dgm:spPr/>
    </dgm:pt>
    <dgm:pt modelId="{79EAE242-006C-4DE9-AAF4-DD39BA54C4AA}" type="pres">
      <dgm:prSet presAssocID="{921B8E89-4723-4316-A26D-062F71278810}" presName="composite" presStyleCnt="0"/>
      <dgm:spPr/>
    </dgm:pt>
    <dgm:pt modelId="{718A26A7-2C18-4AEE-88FD-21861937C8ED}" type="pres">
      <dgm:prSet presAssocID="{921B8E89-4723-4316-A26D-062F71278810}" presName="background" presStyleLbl="node0" presStyleIdx="0" presStyleCnt="1"/>
      <dgm:spPr/>
    </dgm:pt>
    <dgm:pt modelId="{6E24B9BE-942C-4DFA-B19E-053C29CF2549}" type="pres">
      <dgm:prSet presAssocID="{921B8E89-4723-4316-A26D-062F71278810}" presName="text" presStyleLbl="fgAcc0" presStyleIdx="0" presStyleCnt="1" custScaleX="251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DE41D5-6D4F-4816-AB05-814E026B6FD1}" type="pres">
      <dgm:prSet presAssocID="{921B8E89-4723-4316-A26D-062F71278810}" presName="hierChild2" presStyleCnt="0"/>
      <dgm:spPr/>
    </dgm:pt>
    <dgm:pt modelId="{5FB24592-593A-412B-8F14-6F4DAA246C8E}" type="pres">
      <dgm:prSet presAssocID="{C3ED780C-9680-4B06-9A80-39233EFB3D6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651BD56-DA79-4823-AA69-4819DFD7BA55}" type="pres">
      <dgm:prSet presAssocID="{BBE82580-5C3D-44DF-9C4D-39ACF6FA7216}" presName="hierRoot2" presStyleCnt="0"/>
      <dgm:spPr/>
    </dgm:pt>
    <dgm:pt modelId="{1D8F379D-E1B9-4374-BBC6-EDA9961007BA}" type="pres">
      <dgm:prSet presAssocID="{BBE82580-5C3D-44DF-9C4D-39ACF6FA7216}" presName="composite2" presStyleCnt="0"/>
      <dgm:spPr/>
    </dgm:pt>
    <dgm:pt modelId="{E98F7EAE-D4DA-4CAE-A730-A9EEC64EE7C4}" type="pres">
      <dgm:prSet presAssocID="{BBE82580-5C3D-44DF-9C4D-39ACF6FA7216}" presName="background2" presStyleLbl="node2" presStyleIdx="0" presStyleCnt="3"/>
      <dgm:spPr/>
    </dgm:pt>
    <dgm:pt modelId="{257CBDC5-6B0D-4480-958D-62C011C5F8BC}" type="pres">
      <dgm:prSet presAssocID="{BBE82580-5C3D-44DF-9C4D-39ACF6FA721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24B315-BE43-4DF4-BE5D-298BA0A70A60}" type="pres">
      <dgm:prSet presAssocID="{BBE82580-5C3D-44DF-9C4D-39ACF6FA7216}" presName="hierChild3" presStyleCnt="0"/>
      <dgm:spPr/>
    </dgm:pt>
    <dgm:pt modelId="{63CC92A2-BC33-48F0-8F90-9896D88E66CE}" type="pres">
      <dgm:prSet presAssocID="{3B8C9512-7E18-484A-8172-274EFA15871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D9BDF34-DB83-46F7-97A2-B5348F2BA656}" type="pres">
      <dgm:prSet presAssocID="{1080BF6E-C6BB-4C85-BBEF-371EE8C5949E}" presName="hierRoot3" presStyleCnt="0"/>
      <dgm:spPr/>
    </dgm:pt>
    <dgm:pt modelId="{7FD56971-05D2-4D36-BC79-C9094A37B65F}" type="pres">
      <dgm:prSet presAssocID="{1080BF6E-C6BB-4C85-BBEF-371EE8C5949E}" presName="composite3" presStyleCnt="0"/>
      <dgm:spPr/>
    </dgm:pt>
    <dgm:pt modelId="{4AB940B6-F74B-4608-BA25-98A44C2144A9}" type="pres">
      <dgm:prSet presAssocID="{1080BF6E-C6BB-4C85-BBEF-371EE8C5949E}" presName="background3" presStyleLbl="node3" presStyleIdx="0" presStyleCnt="3"/>
      <dgm:spPr/>
    </dgm:pt>
    <dgm:pt modelId="{C0295236-27BA-4CCC-9839-EE6398725CF2}" type="pres">
      <dgm:prSet presAssocID="{1080BF6E-C6BB-4C85-BBEF-371EE8C5949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47AD2C-161E-4EA8-B39E-2028123714AF}" type="pres">
      <dgm:prSet presAssocID="{1080BF6E-C6BB-4C85-BBEF-371EE8C5949E}" presName="hierChild4" presStyleCnt="0"/>
      <dgm:spPr/>
    </dgm:pt>
    <dgm:pt modelId="{C3F8E798-3E3F-457B-88E0-CE2DBA0A27FF}" type="pres">
      <dgm:prSet presAssocID="{ED762A30-928E-40F5-8E09-46D84CF8FAF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B48D26B-5215-455C-86C3-398B552A7548}" type="pres">
      <dgm:prSet presAssocID="{2CDEBC5E-9CA1-4CD5-88E7-55514F87D491}" presName="hierRoot2" presStyleCnt="0"/>
      <dgm:spPr/>
    </dgm:pt>
    <dgm:pt modelId="{AFEBF660-6205-4071-84AB-4DB05E21D29A}" type="pres">
      <dgm:prSet presAssocID="{2CDEBC5E-9CA1-4CD5-88E7-55514F87D491}" presName="composite2" presStyleCnt="0"/>
      <dgm:spPr/>
    </dgm:pt>
    <dgm:pt modelId="{3F41C5B0-1357-4A7B-B07B-B9348A46D0C1}" type="pres">
      <dgm:prSet presAssocID="{2CDEBC5E-9CA1-4CD5-88E7-55514F87D491}" presName="background2" presStyleLbl="node2" presStyleIdx="1" presStyleCnt="3"/>
      <dgm:spPr/>
    </dgm:pt>
    <dgm:pt modelId="{1EA61953-5BEF-43DA-A548-74A3E27BD4F9}" type="pres">
      <dgm:prSet presAssocID="{2CDEBC5E-9CA1-4CD5-88E7-55514F87D49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00292-5FA1-4E90-BC30-E56A4565E8C2}" type="pres">
      <dgm:prSet presAssocID="{2CDEBC5E-9CA1-4CD5-88E7-55514F87D491}" presName="hierChild3" presStyleCnt="0"/>
      <dgm:spPr/>
    </dgm:pt>
    <dgm:pt modelId="{520F9357-378B-4A8C-AF05-CB3F70A831A2}" type="pres">
      <dgm:prSet presAssocID="{94316738-9BC6-466A-9CF8-B0A311C1D88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1D784B4-00E7-4032-9D83-A13CC8C1C626}" type="pres">
      <dgm:prSet presAssocID="{AFFA3D73-C3EF-4A96-BF0C-D1E9887DF564}" presName="hierRoot3" presStyleCnt="0"/>
      <dgm:spPr/>
    </dgm:pt>
    <dgm:pt modelId="{26BF7D33-2519-42A5-B03F-E8480CC6E917}" type="pres">
      <dgm:prSet presAssocID="{AFFA3D73-C3EF-4A96-BF0C-D1E9887DF564}" presName="composite3" presStyleCnt="0"/>
      <dgm:spPr/>
    </dgm:pt>
    <dgm:pt modelId="{85D76E0B-EE40-43E7-8BFD-ADF97ECDC710}" type="pres">
      <dgm:prSet presAssocID="{AFFA3D73-C3EF-4A96-BF0C-D1E9887DF564}" presName="background3" presStyleLbl="node3" presStyleIdx="1" presStyleCnt="3"/>
      <dgm:spPr/>
    </dgm:pt>
    <dgm:pt modelId="{79D20FBA-3257-4D94-ABA1-4C07F468ED89}" type="pres">
      <dgm:prSet presAssocID="{AFFA3D73-C3EF-4A96-BF0C-D1E9887DF56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5FA5DC-F279-4EE7-B7D8-70CF7FD11A58}" type="pres">
      <dgm:prSet presAssocID="{AFFA3D73-C3EF-4A96-BF0C-D1E9887DF564}" presName="hierChild4" presStyleCnt="0"/>
      <dgm:spPr/>
    </dgm:pt>
    <dgm:pt modelId="{8782E57D-4C00-44F7-89A2-9E57533632D7}" type="pres">
      <dgm:prSet presAssocID="{F6878EE0-0973-425B-B588-EC0F7CAC198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B1CBF11-120F-4F9D-A91F-F3F85B678E74}" type="pres">
      <dgm:prSet presAssocID="{B0405284-3832-41C2-A752-06911D85DFAF}" presName="hierRoot2" presStyleCnt="0"/>
      <dgm:spPr/>
    </dgm:pt>
    <dgm:pt modelId="{BE939425-6B82-47C2-9E08-3FE9245F4D7B}" type="pres">
      <dgm:prSet presAssocID="{B0405284-3832-41C2-A752-06911D85DFAF}" presName="composite2" presStyleCnt="0"/>
      <dgm:spPr/>
    </dgm:pt>
    <dgm:pt modelId="{F7583DD6-A4B4-4391-8C61-17BF8C99EF10}" type="pres">
      <dgm:prSet presAssocID="{B0405284-3832-41C2-A752-06911D85DFAF}" presName="background2" presStyleLbl="node2" presStyleIdx="2" presStyleCnt="3"/>
      <dgm:spPr/>
    </dgm:pt>
    <dgm:pt modelId="{115587F1-00F3-4080-BD60-4ACAC7AEFE1A}" type="pres">
      <dgm:prSet presAssocID="{B0405284-3832-41C2-A752-06911D85DFA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CDFF7C-54DE-4F1F-9404-D9FCD2CFF847}" type="pres">
      <dgm:prSet presAssocID="{B0405284-3832-41C2-A752-06911D85DFAF}" presName="hierChild3" presStyleCnt="0"/>
      <dgm:spPr/>
    </dgm:pt>
    <dgm:pt modelId="{BC2A4820-0BAF-4CA1-837D-E9C305EE78BD}" type="pres">
      <dgm:prSet presAssocID="{64797F07-F988-4275-B4B3-E081F598A1F7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CA5168A-429A-4FF9-824E-E0C8DEB3B106}" type="pres">
      <dgm:prSet presAssocID="{7A17F05B-009C-404D-82CF-7538BE0D6C7D}" presName="hierRoot3" presStyleCnt="0"/>
      <dgm:spPr/>
    </dgm:pt>
    <dgm:pt modelId="{3859474E-9E29-47C6-81A5-F20702234638}" type="pres">
      <dgm:prSet presAssocID="{7A17F05B-009C-404D-82CF-7538BE0D6C7D}" presName="composite3" presStyleCnt="0"/>
      <dgm:spPr/>
    </dgm:pt>
    <dgm:pt modelId="{BD3EF534-58C3-475E-9BDF-C8D702AA0A3A}" type="pres">
      <dgm:prSet presAssocID="{7A17F05B-009C-404D-82CF-7538BE0D6C7D}" presName="background3" presStyleLbl="node3" presStyleIdx="2" presStyleCnt="3"/>
      <dgm:spPr/>
    </dgm:pt>
    <dgm:pt modelId="{95E891F9-3298-4720-B4AE-BF1CF1F992A6}" type="pres">
      <dgm:prSet presAssocID="{7A17F05B-009C-404D-82CF-7538BE0D6C7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86C0E-CCC6-4026-9B0C-A29E352B2D4D}" type="pres">
      <dgm:prSet presAssocID="{7A17F05B-009C-404D-82CF-7538BE0D6C7D}" presName="hierChild4" presStyleCnt="0"/>
      <dgm:spPr/>
    </dgm:pt>
  </dgm:ptLst>
  <dgm:cxnLst>
    <dgm:cxn modelId="{90F392DA-2912-4D98-9246-A830F4A9AB03}" srcId="{BBE82580-5C3D-44DF-9C4D-39ACF6FA7216}" destId="{1080BF6E-C6BB-4C85-BBEF-371EE8C5949E}" srcOrd="0" destOrd="0" parTransId="{3B8C9512-7E18-484A-8172-274EFA158714}" sibTransId="{49BD5B59-021A-436F-A17A-953D019B07DF}"/>
    <dgm:cxn modelId="{066C9A07-124B-4D43-8918-CDFF1AF8CB44}" type="presOf" srcId="{AFFA3D73-C3EF-4A96-BF0C-D1E9887DF564}" destId="{79D20FBA-3257-4D94-ABA1-4C07F468ED89}" srcOrd="0" destOrd="0" presId="urn:microsoft.com/office/officeart/2005/8/layout/hierarchy1"/>
    <dgm:cxn modelId="{ABAF41F7-6A9D-407F-B0D5-72EADAA32CC3}" srcId="{921B8E89-4723-4316-A26D-062F71278810}" destId="{B0405284-3832-41C2-A752-06911D85DFAF}" srcOrd="2" destOrd="0" parTransId="{F6878EE0-0973-425B-B588-EC0F7CAC198B}" sibTransId="{3698B60F-C202-45B8-ADC2-F84E7CC1C191}"/>
    <dgm:cxn modelId="{680D0CFB-C53E-43E6-9295-0BC3F28C8759}" type="presOf" srcId="{7A17F05B-009C-404D-82CF-7538BE0D6C7D}" destId="{95E891F9-3298-4720-B4AE-BF1CF1F992A6}" srcOrd="0" destOrd="0" presId="urn:microsoft.com/office/officeart/2005/8/layout/hierarchy1"/>
    <dgm:cxn modelId="{0824F427-D1A5-4989-8E4A-78E89469FA71}" type="presOf" srcId="{921B8E89-4723-4316-A26D-062F71278810}" destId="{6E24B9BE-942C-4DFA-B19E-053C29CF2549}" srcOrd="0" destOrd="0" presId="urn:microsoft.com/office/officeart/2005/8/layout/hierarchy1"/>
    <dgm:cxn modelId="{C5D0E595-9DF1-4007-8D35-D7CD23191616}" srcId="{921B8E89-4723-4316-A26D-062F71278810}" destId="{BBE82580-5C3D-44DF-9C4D-39ACF6FA7216}" srcOrd="0" destOrd="0" parTransId="{C3ED780C-9680-4B06-9A80-39233EFB3D6A}" sibTransId="{857A5707-64C1-441C-B647-24D6E6A07F3B}"/>
    <dgm:cxn modelId="{4239B513-3518-46A7-9A46-01EB3E9B3A28}" type="presOf" srcId="{ED762A30-928E-40F5-8E09-46D84CF8FAFD}" destId="{C3F8E798-3E3F-457B-88E0-CE2DBA0A27FF}" srcOrd="0" destOrd="0" presId="urn:microsoft.com/office/officeart/2005/8/layout/hierarchy1"/>
    <dgm:cxn modelId="{88DAB460-9AC3-47A0-AE8A-6BAF9C74170A}" srcId="{B0405284-3832-41C2-A752-06911D85DFAF}" destId="{7A17F05B-009C-404D-82CF-7538BE0D6C7D}" srcOrd="0" destOrd="0" parTransId="{64797F07-F988-4275-B4B3-E081F598A1F7}" sibTransId="{13CEFDC9-3029-4AD7-A64E-C914BBD6E985}"/>
    <dgm:cxn modelId="{9840A590-4CF5-438F-B8BB-26B71D2A8AE0}" srcId="{2CDEBC5E-9CA1-4CD5-88E7-55514F87D491}" destId="{AFFA3D73-C3EF-4A96-BF0C-D1E9887DF564}" srcOrd="0" destOrd="0" parTransId="{94316738-9BC6-466A-9CF8-B0A311C1D882}" sibTransId="{F0E1F9ED-CC28-4BA3-96A7-799012A5B309}"/>
    <dgm:cxn modelId="{3BC0A61D-082B-4DAD-B312-3D02C8B77AD4}" type="presOf" srcId="{BBE82580-5C3D-44DF-9C4D-39ACF6FA7216}" destId="{257CBDC5-6B0D-4480-958D-62C011C5F8BC}" srcOrd="0" destOrd="0" presId="urn:microsoft.com/office/officeart/2005/8/layout/hierarchy1"/>
    <dgm:cxn modelId="{90FC7DF8-1978-4B23-A0C2-C46FDCE4B406}" type="presOf" srcId="{3B8C9512-7E18-484A-8172-274EFA158714}" destId="{63CC92A2-BC33-48F0-8F90-9896D88E66CE}" srcOrd="0" destOrd="0" presId="urn:microsoft.com/office/officeart/2005/8/layout/hierarchy1"/>
    <dgm:cxn modelId="{3010E185-3C5D-4B6E-95F8-10174F78AD06}" type="presOf" srcId="{2CDEBC5E-9CA1-4CD5-88E7-55514F87D491}" destId="{1EA61953-5BEF-43DA-A548-74A3E27BD4F9}" srcOrd="0" destOrd="0" presId="urn:microsoft.com/office/officeart/2005/8/layout/hierarchy1"/>
    <dgm:cxn modelId="{8AB05E20-28E8-4C02-A1B9-1437FAB30F3A}" type="presOf" srcId="{1FE1F01A-CAA6-4B9D-BD86-29E2AF3C98B3}" destId="{76454932-DCC3-403F-A66D-40C0D5AB116C}" srcOrd="0" destOrd="0" presId="urn:microsoft.com/office/officeart/2005/8/layout/hierarchy1"/>
    <dgm:cxn modelId="{59FACB03-CBD7-4BB7-80CA-36379304F347}" type="presOf" srcId="{B0405284-3832-41C2-A752-06911D85DFAF}" destId="{115587F1-00F3-4080-BD60-4ACAC7AEFE1A}" srcOrd="0" destOrd="0" presId="urn:microsoft.com/office/officeart/2005/8/layout/hierarchy1"/>
    <dgm:cxn modelId="{88FCABCC-D5AC-4B6A-9EC9-F9A64437DE68}" type="presOf" srcId="{C3ED780C-9680-4B06-9A80-39233EFB3D6A}" destId="{5FB24592-593A-412B-8F14-6F4DAA246C8E}" srcOrd="0" destOrd="0" presId="urn:microsoft.com/office/officeart/2005/8/layout/hierarchy1"/>
    <dgm:cxn modelId="{7B9373B7-1AB1-4BD0-816D-AEB89A021C63}" type="presOf" srcId="{64797F07-F988-4275-B4B3-E081F598A1F7}" destId="{BC2A4820-0BAF-4CA1-837D-E9C305EE78BD}" srcOrd="0" destOrd="0" presId="urn:microsoft.com/office/officeart/2005/8/layout/hierarchy1"/>
    <dgm:cxn modelId="{A7820D34-BC4F-44A1-B713-4B86A59EF221}" srcId="{1FE1F01A-CAA6-4B9D-BD86-29E2AF3C98B3}" destId="{921B8E89-4723-4316-A26D-062F71278810}" srcOrd="0" destOrd="0" parTransId="{AC06681F-5846-4E0E-AFDB-9F20BF717004}" sibTransId="{41772F8E-3A59-440E-A5FE-D043BEF713B2}"/>
    <dgm:cxn modelId="{E27DE4AF-BB91-4648-BB71-66023D5145A0}" type="presOf" srcId="{1080BF6E-C6BB-4C85-BBEF-371EE8C5949E}" destId="{C0295236-27BA-4CCC-9839-EE6398725CF2}" srcOrd="0" destOrd="0" presId="urn:microsoft.com/office/officeart/2005/8/layout/hierarchy1"/>
    <dgm:cxn modelId="{EFD28126-BBD6-449E-93A9-18E1D43542A9}" srcId="{921B8E89-4723-4316-A26D-062F71278810}" destId="{2CDEBC5E-9CA1-4CD5-88E7-55514F87D491}" srcOrd="1" destOrd="0" parTransId="{ED762A30-928E-40F5-8E09-46D84CF8FAFD}" sibTransId="{C4AC903C-7541-4AB0-9A26-E11FAC9E0CED}"/>
    <dgm:cxn modelId="{5051E59F-C267-4180-9BBC-E749F0939B3A}" type="presOf" srcId="{F6878EE0-0973-425B-B588-EC0F7CAC198B}" destId="{8782E57D-4C00-44F7-89A2-9E57533632D7}" srcOrd="0" destOrd="0" presId="urn:microsoft.com/office/officeart/2005/8/layout/hierarchy1"/>
    <dgm:cxn modelId="{40EE8C3A-FCD5-43C3-B121-7E6DF587F9FB}" type="presOf" srcId="{94316738-9BC6-466A-9CF8-B0A311C1D882}" destId="{520F9357-378B-4A8C-AF05-CB3F70A831A2}" srcOrd="0" destOrd="0" presId="urn:microsoft.com/office/officeart/2005/8/layout/hierarchy1"/>
    <dgm:cxn modelId="{C0CD09F0-4F99-4213-8424-3E8FEEB49BBF}" type="presParOf" srcId="{76454932-DCC3-403F-A66D-40C0D5AB116C}" destId="{A1B699F7-53D8-401A-94C8-3A29F7BE86EF}" srcOrd="0" destOrd="0" presId="urn:microsoft.com/office/officeart/2005/8/layout/hierarchy1"/>
    <dgm:cxn modelId="{195F354F-7C93-4188-B324-1D198FAF059E}" type="presParOf" srcId="{A1B699F7-53D8-401A-94C8-3A29F7BE86EF}" destId="{79EAE242-006C-4DE9-AAF4-DD39BA54C4AA}" srcOrd="0" destOrd="0" presId="urn:microsoft.com/office/officeart/2005/8/layout/hierarchy1"/>
    <dgm:cxn modelId="{7193B441-2805-40F5-85BD-787BCECC3C47}" type="presParOf" srcId="{79EAE242-006C-4DE9-AAF4-DD39BA54C4AA}" destId="{718A26A7-2C18-4AEE-88FD-21861937C8ED}" srcOrd="0" destOrd="0" presId="urn:microsoft.com/office/officeart/2005/8/layout/hierarchy1"/>
    <dgm:cxn modelId="{9141C81C-B766-4194-8B83-EDC4627C3426}" type="presParOf" srcId="{79EAE242-006C-4DE9-AAF4-DD39BA54C4AA}" destId="{6E24B9BE-942C-4DFA-B19E-053C29CF2549}" srcOrd="1" destOrd="0" presId="urn:microsoft.com/office/officeart/2005/8/layout/hierarchy1"/>
    <dgm:cxn modelId="{57C89DD2-871F-4B6E-BDAD-6754CFDC1727}" type="presParOf" srcId="{A1B699F7-53D8-401A-94C8-3A29F7BE86EF}" destId="{E9DE41D5-6D4F-4816-AB05-814E026B6FD1}" srcOrd="1" destOrd="0" presId="urn:microsoft.com/office/officeart/2005/8/layout/hierarchy1"/>
    <dgm:cxn modelId="{8D80D9EC-15A3-4818-99A4-83EF2B1CA552}" type="presParOf" srcId="{E9DE41D5-6D4F-4816-AB05-814E026B6FD1}" destId="{5FB24592-593A-412B-8F14-6F4DAA246C8E}" srcOrd="0" destOrd="0" presId="urn:microsoft.com/office/officeart/2005/8/layout/hierarchy1"/>
    <dgm:cxn modelId="{CC1AF6F8-0DCE-4E68-84C5-5CA431D7275D}" type="presParOf" srcId="{E9DE41D5-6D4F-4816-AB05-814E026B6FD1}" destId="{D651BD56-DA79-4823-AA69-4819DFD7BA55}" srcOrd="1" destOrd="0" presId="urn:microsoft.com/office/officeart/2005/8/layout/hierarchy1"/>
    <dgm:cxn modelId="{AE1B0C0C-B65F-4F1A-A569-99516F904B4C}" type="presParOf" srcId="{D651BD56-DA79-4823-AA69-4819DFD7BA55}" destId="{1D8F379D-E1B9-4374-BBC6-EDA9961007BA}" srcOrd="0" destOrd="0" presId="urn:microsoft.com/office/officeart/2005/8/layout/hierarchy1"/>
    <dgm:cxn modelId="{8A4F22E6-A8FE-4ADB-8261-D6835D8B0CFE}" type="presParOf" srcId="{1D8F379D-E1B9-4374-BBC6-EDA9961007BA}" destId="{E98F7EAE-D4DA-4CAE-A730-A9EEC64EE7C4}" srcOrd="0" destOrd="0" presId="urn:microsoft.com/office/officeart/2005/8/layout/hierarchy1"/>
    <dgm:cxn modelId="{A1DF396F-BE09-41A7-B9F3-5500E3A7678C}" type="presParOf" srcId="{1D8F379D-E1B9-4374-BBC6-EDA9961007BA}" destId="{257CBDC5-6B0D-4480-958D-62C011C5F8BC}" srcOrd="1" destOrd="0" presId="urn:microsoft.com/office/officeart/2005/8/layout/hierarchy1"/>
    <dgm:cxn modelId="{339695C9-B905-4C37-9F71-43985763E4C4}" type="presParOf" srcId="{D651BD56-DA79-4823-AA69-4819DFD7BA55}" destId="{8A24B315-BE43-4DF4-BE5D-298BA0A70A60}" srcOrd="1" destOrd="0" presId="urn:microsoft.com/office/officeart/2005/8/layout/hierarchy1"/>
    <dgm:cxn modelId="{BAA157C3-859A-445A-B539-1005071D54AC}" type="presParOf" srcId="{8A24B315-BE43-4DF4-BE5D-298BA0A70A60}" destId="{63CC92A2-BC33-48F0-8F90-9896D88E66CE}" srcOrd="0" destOrd="0" presId="urn:microsoft.com/office/officeart/2005/8/layout/hierarchy1"/>
    <dgm:cxn modelId="{4417705F-6BFF-4522-A518-1227FB59DDBC}" type="presParOf" srcId="{8A24B315-BE43-4DF4-BE5D-298BA0A70A60}" destId="{CD9BDF34-DB83-46F7-97A2-B5348F2BA656}" srcOrd="1" destOrd="0" presId="urn:microsoft.com/office/officeart/2005/8/layout/hierarchy1"/>
    <dgm:cxn modelId="{8B6BC42F-C3FF-4DD1-9005-D1783A5D61A8}" type="presParOf" srcId="{CD9BDF34-DB83-46F7-97A2-B5348F2BA656}" destId="{7FD56971-05D2-4D36-BC79-C9094A37B65F}" srcOrd="0" destOrd="0" presId="urn:microsoft.com/office/officeart/2005/8/layout/hierarchy1"/>
    <dgm:cxn modelId="{1F9CBF93-5912-4992-A568-C56743740A67}" type="presParOf" srcId="{7FD56971-05D2-4D36-BC79-C9094A37B65F}" destId="{4AB940B6-F74B-4608-BA25-98A44C2144A9}" srcOrd="0" destOrd="0" presId="urn:microsoft.com/office/officeart/2005/8/layout/hierarchy1"/>
    <dgm:cxn modelId="{2EFE198F-B8B5-4CA3-B2A7-0B9C3C629A2A}" type="presParOf" srcId="{7FD56971-05D2-4D36-BC79-C9094A37B65F}" destId="{C0295236-27BA-4CCC-9839-EE6398725CF2}" srcOrd="1" destOrd="0" presId="urn:microsoft.com/office/officeart/2005/8/layout/hierarchy1"/>
    <dgm:cxn modelId="{FA5DA461-0441-4094-93B7-488B70BEBDB0}" type="presParOf" srcId="{CD9BDF34-DB83-46F7-97A2-B5348F2BA656}" destId="{D347AD2C-161E-4EA8-B39E-2028123714AF}" srcOrd="1" destOrd="0" presId="urn:microsoft.com/office/officeart/2005/8/layout/hierarchy1"/>
    <dgm:cxn modelId="{9627FDFA-7D7E-49C5-A99F-75EBC40D4176}" type="presParOf" srcId="{E9DE41D5-6D4F-4816-AB05-814E026B6FD1}" destId="{C3F8E798-3E3F-457B-88E0-CE2DBA0A27FF}" srcOrd="2" destOrd="0" presId="urn:microsoft.com/office/officeart/2005/8/layout/hierarchy1"/>
    <dgm:cxn modelId="{038B33BE-9080-4454-8EB1-EEA2DD63CD17}" type="presParOf" srcId="{E9DE41D5-6D4F-4816-AB05-814E026B6FD1}" destId="{DB48D26B-5215-455C-86C3-398B552A7548}" srcOrd="3" destOrd="0" presId="urn:microsoft.com/office/officeart/2005/8/layout/hierarchy1"/>
    <dgm:cxn modelId="{8402D22A-EA6F-4569-9DAC-6F7414ABAB34}" type="presParOf" srcId="{DB48D26B-5215-455C-86C3-398B552A7548}" destId="{AFEBF660-6205-4071-84AB-4DB05E21D29A}" srcOrd="0" destOrd="0" presId="urn:microsoft.com/office/officeart/2005/8/layout/hierarchy1"/>
    <dgm:cxn modelId="{6949466B-4908-4E42-8297-65BD473BE321}" type="presParOf" srcId="{AFEBF660-6205-4071-84AB-4DB05E21D29A}" destId="{3F41C5B0-1357-4A7B-B07B-B9348A46D0C1}" srcOrd="0" destOrd="0" presId="urn:microsoft.com/office/officeart/2005/8/layout/hierarchy1"/>
    <dgm:cxn modelId="{17709E16-A825-480E-B340-BFE039D79177}" type="presParOf" srcId="{AFEBF660-6205-4071-84AB-4DB05E21D29A}" destId="{1EA61953-5BEF-43DA-A548-74A3E27BD4F9}" srcOrd="1" destOrd="0" presId="urn:microsoft.com/office/officeart/2005/8/layout/hierarchy1"/>
    <dgm:cxn modelId="{2BF0575C-3B87-40F5-9713-3D4B1AC69396}" type="presParOf" srcId="{DB48D26B-5215-455C-86C3-398B552A7548}" destId="{28E00292-5FA1-4E90-BC30-E56A4565E8C2}" srcOrd="1" destOrd="0" presId="urn:microsoft.com/office/officeart/2005/8/layout/hierarchy1"/>
    <dgm:cxn modelId="{729BB8F3-1942-493F-A70B-67A402CE4948}" type="presParOf" srcId="{28E00292-5FA1-4E90-BC30-E56A4565E8C2}" destId="{520F9357-378B-4A8C-AF05-CB3F70A831A2}" srcOrd="0" destOrd="0" presId="urn:microsoft.com/office/officeart/2005/8/layout/hierarchy1"/>
    <dgm:cxn modelId="{58350A91-C381-4332-AF8D-5A025967427F}" type="presParOf" srcId="{28E00292-5FA1-4E90-BC30-E56A4565E8C2}" destId="{F1D784B4-00E7-4032-9D83-A13CC8C1C626}" srcOrd="1" destOrd="0" presId="urn:microsoft.com/office/officeart/2005/8/layout/hierarchy1"/>
    <dgm:cxn modelId="{D436E302-3530-4A1D-AD27-30641F0DEE5D}" type="presParOf" srcId="{F1D784B4-00E7-4032-9D83-A13CC8C1C626}" destId="{26BF7D33-2519-42A5-B03F-E8480CC6E917}" srcOrd="0" destOrd="0" presId="urn:microsoft.com/office/officeart/2005/8/layout/hierarchy1"/>
    <dgm:cxn modelId="{69D35C02-906C-44AC-8309-302B3611FA43}" type="presParOf" srcId="{26BF7D33-2519-42A5-B03F-E8480CC6E917}" destId="{85D76E0B-EE40-43E7-8BFD-ADF97ECDC710}" srcOrd="0" destOrd="0" presId="urn:microsoft.com/office/officeart/2005/8/layout/hierarchy1"/>
    <dgm:cxn modelId="{16177561-D4BB-4A89-95A0-475BB6273BB8}" type="presParOf" srcId="{26BF7D33-2519-42A5-B03F-E8480CC6E917}" destId="{79D20FBA-3257-4D94-ABA1-4C07F468ED89}" srcOrd="1" destOrd="0" presId="urn:microsoft.com/office/officeart/2005/8/layout/hierarchy1"/>
    <dgm:cxn modelId="{25698564-4B9A-4B1A-8EE8-9311E7BE87CB}" type="presParOf" srcId="{F1D784B4-00E7-4032-9D83-A13CC8C1C626}" destId="{A55FA5DC-F279-4EE7-B7D8-70CF7FD11A58}" srcOrd="1" destOrd="0" presId="urn:microsoft.com/office/officeart/2005/8/layout/hierarchy1"/>
    <dgm:cxn modelId="{725EC00E-88E3-48FE-BAC9-963BE14ED882}" type="presParOf" srcId="{E9DE41D5-6D4F-4816-AB05-814E026B6FD1}" destId="{8782E57D-4C00-44F7-89A2-9E57533632D7}" srcOrd="4" destOrd="0" presId="urn:microsoft.com/office/officeart/2005/8/layout/hierarchy1"/>
    <dgm:cxn modelId="{947110A9-3685-4BC8-B2B8-DB1DF9216CB4}" type="presParOf" srcId="{E9DE41D5-6D4F-4816-AB05-814E026B6FD1}" destId="{6B1CBF11-120F-4F9D-A91F-F3F85B678E74}" srcOrd="5" destOrd="0" presId="urn:microsoft.com/office/officeart/2005/8/layout/hierarchy1"/>
    <dgm:cxn modelId="{8A4602FF-491E-4FED-ADC7-456C34C70929}" type="presParOf" srcId="{6B1CBF11-120F-4F9D-A91F-F3F85B678E74}" destId="{BE939425-6B82-47C2-9E08-3FE9245F4D7B}" srcOrd="0" destOrd="0" presId="urn:microsoft.com/office/officeart/2005/8/layout/hierarchy1"/>
    <dgm:cxn modelId="{04C86326-BF81-4C6A-8F90-D1B897CE4E74}" type="presParOf" srcId="{BE939425-6B82-47C2-9E08-3FE9245F4D7B}" destId="{F7583DD6-A4B4-4391-8C61-17BF8C99EF10}" srcOrd="0" destOrd="0" presId="urn:microsoft.com/office/officeart/2005/8/layout/hierarchy1"/>
    <dgm:cxn modelId="{D7C6A085-2F22-4C93-B0F8-80DC2AAABF0B}" type="presParOf" srcId="{BE939425-6B82-47C2-9E08-3FE9245F4D7B}" destId="{115587F1-00F3-4080-BD60-4ACAC7AEFE1A}" srcOrd="1" destOrd="0" presId="urn:microsoft.com/office/officeart/2005/8/layout/hierarchy1"/>
    <dgm:cxn modelId="{31427DFF-9A31-4094-B268-FBC81337559D}" type="presParOf" srcId="{6B1CBF11-120F-4F9D-A91F-F3F85B678E74}" destId="{4ECDFF7C-54DE-4F1F-9404-D9FCD2CFF847}" srcOrd="1" destOrd="0" presId="urn:microsoft.com/office/officeart/2005/8/layout/hierarchy1"/>
    <dgm:cxn modelId="{CB4D037A-38EE-4FDC-9944-2EF65E503D6D}" type="presParOf" srcId="{4ECDFF7C-54DE-4F1F-9404-D9FCD2CFF847}" destId="{BC2A4820-0BAF-4CA1-837D-E9C305EE78BD}" srcOrd="0" destOrd="0" presId="urn:microsoft.com/office/officeart/2005/8/layout/hierarchy1"/>
    <dgm:cxn modelId="{0F704177-8C1F-477B-AD78-723F54048590}" type="presParOf" srcId="{4ECDFF7C-54DE-4F1F-9404-D9FCD2CFF847}" destId="{ECA5168A-429A-4FF9-824E-E0C8DEB3B106}" srcOrd="1" destOrd="0" presId="urn:microsoft.com/office/officeart/2005/8/layout/hierarchy1"/>
    <dgm:cxn modelId="{2D773A7E-3E12-4C58-B45A-E0C1F22DA0D7}" type="presParOf" srcId="{ECA5168A-429A-4FF9-824E-E0C8DEB3B106}" destId="{3859474E-9E29-47C6-81A5-F20702234638}" srcOrd="0" destOrd="0" presId="urn:microsoft.com/office/officeart/2005/8/layout/hierarchy1"/>
    <dgm:cxn modelId="{82630DDB-73B8-4B0E-9365-43C7342E4013}" type="presParOf" srcId="{3859474E-9E29-47C6-81A5-F20702234638}" destId="{BD3EF534-58C3-475E-9BDF-C8D702AA0A3A}" srcOrd="0" destOrd="0" presId="urn:microsoft.com/office/officeart/2005/8/layout/hierarchy1"/>
    <dgm:cxn modelId="{DFD4C0E2-93F4-418B-870A-DCF40500CFDE}" type="presParOf" srcId="{3859474E-9E29-47C6-81A5-F20702234638}" destId="{95E891F9-3298-4720-B4AE-BF1CF1F992A6}" srcOrd="1" destOrd="0" presId="urn:microsoft.com/office/officeart/2005/8/layout/hierarchy1"/>
    <dgm:cxn modelId="{658D0425-DFA9-47B5-BB6F-9BEDD38DDDE2}" type="presParOf" srcId="{ECA5168A-429A-4FF9-824E-E0C8DEB3B106}" destId="{72C86C0E-CCC6-4026-9B0C-A29E352B2D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129DE6-B35E-4FCF-8CE6-3F192956E90A}">
      <dsp:nvSpPr>
        <dsp:cNvPr id="0" name=""/>
        <dsp:cNvSpPr/>
      </dsp:nvSpPr>
      <dsp:spPr>
        <a:xfrm>
          <a:off x="2656" y="400651"/>
          <a:ext cx="2590185" cy="101454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800" b="1" kern="1200" dirty="0" smtClean="0"/>
            <a:t>Специфични циљ 1</a:t>
          </a:r>
          <a:endParaRPr lang="en-US" sz="2800" b="1" kern="1200" dirty="0"/>
        </a:p>
      </dsp:txBody>
      <dsp:txXfrm>
        <a:off x="2656" y="400651"/>
        <a:ext cx="2590185" cy="1014542"/>
      </dsp:txXfrm>
    </dsp:sp>
    <dsp:sp modelId="{3811D5B1-9EE8-489B-91DA-441ACC108452}">
      <dsp:nvSpPr>
        <dsp:cNvPr id="0" name=""/>
        <dsp:cNvSpPr/>
      </dsp:nvSpPr>
      <dsp:spPr>
        <a:xfrm>
          <a:off x="2656" y="1415193"/>
          <a:ext cx="2590185" cy="2248154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1.1</a:t>
          </a:r>
          <a:endParaRPr lang="en-US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1.2</a:t>
          </a:r>
          <a:endParaRPr lang="en-US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1.3</a:t>
          </a:r>
          <a:endParaRPr lang="en-US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1.4</a:t>
          </a:r>
          <a:endParaRPr lang="en-US" sz="1800" b="1" kern="1200" dirty="0"/>
        </a:p>
      </dsp:txBody>
      <dsp:txXfrm>
        <a:off x="2656" y="1415193"/>
        <a:ext cx="2590185" cy="2248154"/>
      </dsp:txXfrm>
    </dsp:sp>
    <dsp:sp modelId="{F678D8F4-93EC-4E8D-9661-21CCFCAEEBE7}">
      <dsp:nvSpPr>
        <dsp:cNvPr id="0" name=""/>
        <dsp:cNvSpPr/>
      </dsp:nvSpPr>
      <dsp:spPr>
        <a:xfrm>
          <a:off x="2955468" y="400651"/>
          <a:ext cx="2590185" cy="101454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800" b="1" kern="1200" dirty="0" smtClean="0"/>
            <a:t>Специфични циљ 2</a:t>
          </a:r>
          <a:endParaRPr lang="en-US" sz="2800" b="1" kern="1200" dirty="0"/>
        </a:p>
      </dsp:txBody>
      <dsp:txXfrm>
        <a:off x="2955468" y="400651"/>
        <a:ext cx="2590185" cy="1014542"/>
      </dsp:txXfrm>
    </dsp:sp>
    <dsp:sp modelId="{FC911DE8-8ACA-46D5-A1AC-AC16B225E2ED}">
      <dsp:nvSpPr>
        <dsp:cNvPr id="0" name=""/>
        <dsp:cNvSpPr/>
      </dsp:nvSpPr>
      <dsp:spPr>
        <a:xfrm>
          <a:off x="2955468" y="1415193"/>
          <a:ext cx="2590185" cy="2248154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2.1</a:t>
          </a:r>
          <a:endParaRPr lang="en-US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2.2</a:t>
          </a:r>
          <a:endParaRPr lang="en-US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2.3</a:t>
          </a:r>
          <a:endParaRPr lang="en-US" sz="1800" b="1" kern="1200" dirty="0"/>
        </a:p>
      </dsp:txBody>
      <dsp:txXfrm>
        <a:off x="2955468" y="1415193"/>
        <a:ext cx="2590185" cy="2248154"/>
      </dsp:txXfrm>
    </dsp:sp>
    <dsp:sp modelId="{25D18445-AB86-4C9F-B7A4-07954E9412F7}">
      <dsp:nvSpPr>
        <dsp:cNvPr id="0" name=""/>
        <dsp:cNvSpPr/>
      </dsp:nvSpPr>
      <dsp:spPr>
        <a:xfrm>
          <a:off x="5908279" y="400651"/>
          <a:ext cx="2590185" cy="101454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800" b="1" kern="1200" dirty="0" smtClean="0"/>
            <a:t>Специфични циљ 3</a:t>
          </a:r>
          <a:endParaRPr lang="en-US" sz="2800" b="1" kern="1200" dirty="0"/>
        </a:p>
      </dsp:txBody>
      <dsp:txXfrm>
        <a:off x="5908279" y="400651"/>
        <a:ext cx="2590185" cy="1014542"/>
      </dsp:txXfrm>
    </dsp:sp>
    <dsp:sp modelId="{9785B218-B595-4854-8E05-10686CD0811E}">
      <dsp:nvSpPr>
        <dsp:cNvPr id="0" name=""/>
        <dsp:cNvSpPr/>
      </dsp:nvSpPr>
      <dsp:spPr>
        <a:xfrm>
          <a:off x="5908279" y="1415193"/>
          <a:ext cx="2590185" cy="2248154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3.1</a:t>
          </a:r>
          <a:endParaRPr lang="en-US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3.2</a:t>
          </a:r>
          <a:endParaRPr lang="en-US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3.3</a:t>
          </a:r>
          <a:endParaRPr lang="en-US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3.4</a:t>
          </a:r>
          <a:endParaRPr lang="en-US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sr-Cyrl-CS" sz="1800" b="1" kern="1200" dirty="0" smtClean="0"/>
            <a:t>Активност 3.5</a:t>
          </a:r>
          <a:endParaRPr lang="en-US" sz="1800" b="1" kern="1200" dirty="0"/>
        </a:p>
      </dsp:txBody>
      <dsp:txXfrm>
        <a:off x="5908279" y="1415193"/>
        <a:ext cx="2590185" cy="22481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2A4820-0BAF-4CA1-837D-E9C305EE78BD}">
      <dsp:nvSpPr>
        <dsp:cNvPr id="0" name=""/>
        <dsp:cNvSpPr/>
      </dsp:nvSpPr>
      <dsp:spPr>
        <a:xfrm>
          <a:off x="4923685" y="2911388"/>
          <a:ext cx="91440" cy="490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8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2E57D-4C00-44F7-89A2-9E57533632D7}">
      <dsp:nvSpPr>
        <dsp:cNvPr id="0" name=""/>
        <dsp:cNvSpPr/>
      </dsp:nvSpPr>
      <dsp:spPr>
        <a:xfrm>
          <a:off x="2906633" y="1348838"/>
          <a:ext cx="2062772" cy="490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7"/>
              </a:lnTo>
              <a:lnTo>
                <a:pt x="2062772" y="334497"/>
              </a:lnTo>
              <a:lnTo>
                <a:pt x="2062772" y="4908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F9357-378B-4A8C-AF05-CB3F70A831A2}">
      <dsp:nvSpPr>
        <dsp:cNvPr id="0" name=""/>
        <dsp:cNvSpPr/>
      </dsp:nvSpPr>
      <dsp:spPr>
        <a:xfrm>
          <a:off x="2860913" y="2911388"/>
          <a:ext cx="91440" cy="490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8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8E798-3E3F-457B-88E0-CE2DBA0A27FF}">
      <dsp:nvSpPr>
        <dsp:cNvPr id="0" name=""/>
        <dsp:cNvSpPr/>
      </dsp:nvSpPr>
      <dsp:spPr>
        <a:xfrm>
          <a:off x="2860913" y="1348838"/>
          <a:ext cx="91440" cy="490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8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C92A2-BC33-48F0-8F90-9896D88E66CE}">
      <dsp:nvSpPr>
        <dsp:cNvPr id="0" name=""/>
        <dsp:cNvSpPr/>
      </dsp:nvSpPr>
      <dsp:spPr>
        <a:xfrm>
          <a:off x="798141" y="2911388"/>
          <a:ext cx="91440" cy="490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8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24592-593A-412B-8F14-6F4DAA246C8E}">
      <dsp:nvSpPr>
        <dsp:cNvPr id="0" name=""/>
        <dsp:cNvSpPr/>
      </dsp:nvSpPr>
      <dsp:spPr>
        <a:xfrm>
          <a:off x="843861" y="1348838"/>
          <a:ext cx="2062772" cy="490846"/>
        </a:xfrm>
        <a:custGeom>
          <a:avLst/>
          <a:gdLst/>
          <a:ahLst/>
          <a:cxnLst/>
          <a:rect l="0" t="0" r="0" b="0"/>
          <a:pathLst>
            <a:path>
              <a:moveTo>
                <a:pt x="2062772" y="0"/>
              </a:moveTo>
              <a:lnTo>
                <a:pt x="2062772" y="334497"/>
              </a:lnTo>
              <a:lnTo>
                <a:pt x="0" y="334497"/>
              </a:lnTo>
              <a:lnTo>
                <a:pt x="0" y="4908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A26A7-2C18-4AEE-88FD-21861937C8ED}">
      <dsp:nvSpPr>
        <dsp:cNvPr id="0" name=""/>
        <dsp:cNvSpPr/>
      </dsp:nvSpPr>
      <dsp:spPr>
        <a:xfrm>
          <a:off x="784676" y="277134"/>
          <a:ext cx="4243913" cy="1071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24B9BE-942C-4DFA-B19E-053C29CF2549}">
      <dsp:nvSpPr>
        <dsp:cNvPr id="0" name=""/>
        <dsp:cNvSpPr/>
      </dsp:nvSpPr>
      <dsp:spPr>
        <a:xfrm>
          <a:off x="972201" y="455283"/>
          <a:ext cx="4243913" cy="1071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000" b="1" kern="1200" dirty="0" smtClean="0"/>
            <a:t>ОПШТИ ЦИЉ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972201" y="455283"/>
        <a:ext cx="4243913" cy="1071703"/>
      </dsp:txXfrm>
    </dsp:sp>
    <dsp:sp modelId="{E98F7EAE-D4DA-4CAE-A730-A9EEC64EE7C4}">
      <dsp:nvSpPr>
        <dsp:cNvPr id="0" name=""/>
        <dsp:cNvSpPr/>
      </dsp:nvSpPr>
      <dsp:spPr>
        <a:xfrm>
          <a:off x="0" y="1839684"/>
          <a:ext cx="1687722" cy="1071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7CBDC5-6B0D-4480-958D-62C011C5F8BC}">
      <dsp:nvSpPr>
        <dsp:cNvPr id="0" name=""/>
        <dsp:cNvSpPr/>
      </dsp:nvSpPr>
      <dsp:spPr>
        <a:xfrm>
          <a:off x="187524" y="2017833"/>
          <a:ext cx="1687722" cy="1071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/>
            <a:t>СПЕЦИФИЧНИ ЦИЉ 1</a:t>
          </a:r>
          <a:endParaRPr lang="en-US" sz="1200" b="1" kern="1200" dirty="0"/>
        </a:p>
      </dsp:txBody>
      <dsp:txXfrm>
        <a:off x="187524" y="2017833"/>
        <a:ext cx="1687722" cy="1071703"/>
      </dsp:txXfrm>
    </dsp:sp>
    <dsp:sp modelId="{4AB940B6-F74B-4608-BA25-98A44C2144A9}">
      <dsp:nvSpPr>
        <dsp:cNvPr id="0" name=""/>
        <dsp:cNvSpPr/>
      </dsp:nvSpPr>
      <dsp:spPr>
        <a:xfrm>
          <a:off x="0" y="3402234"/>
          <a:ext cx="1687722" cy="1071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295236-27BA-4CCC-9839-EE6398725CF2}">
      <dsp:nvSpPr>
        <dsp:cNvPr id="0" name=""/>
        <dsp:cNvSpPr/>
      </dsp:nvSpPr>
      <dsp:spPr>
        <a:xfrm>
          <a:off x="187524" y="3580383"/>
          <a:ext cx="1687722" cy="1071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Активност 1.1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Активност 1.2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Активност 1.3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Активност 1.4</a:t>
          </a:r>
        </a:p>
      </dsp:txBody>
      <dsp:txXfrm>
        <a:off x="187524" y="3580383"/>
        <a:ext cx="1687722" cy="1071703"/>
      </dsp:txXfrm>
    </dsp:sp>
    <dsp:sp modelId="{3F41C5B0-1357-4A7B-B07B-B9348A46D0C1}">
      <dsp:nvSpPr>
        <dsp:cNvPr id="0" name=""/>
        <dsp:cNvSpPr/>
      </dsp:nvSpPr>
      <dsp:spPr>
        <a:xfrm>
          <a:off x="2062772" y="1839684"/>
          <a:ext cx="1687722" cy="1071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A61953-5BEF-43DA-A548-74A3E27BD4F9}">
      <dsp:nvSpPr>
        <dsp:cNvPr id="0" name=""/>
        <dsp:cNvSpPr/>
      </dsp:nvSpPr>
      <dsp:spPr>
        <a:xfrm>
          <a:off x="2250297" y="2017833"/>
          <a:ext cx="1687722" cy="1071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/>
            <a:t>СПЕЦИФИЧНИ ЦИЉ 2</a:t>
          </a:r>
          <a:endParaRPr lang="en-US" sz="1200" b="1" kern="1200" dirty="0"/>
        </a:p>
      </dsp:txBody>
      <dsp:txXfrm>
        <a:off x="2250297" y="2017833"/>
        <a:ext cx="1687722" cy="1071703"/>
      </dsp:txXfrm>
    </dsp:sp>
    <dsp:sp modelId="{85D76E0B-EE40-43E7-8BFD-ADF97ECDC710}">
      <dsp:nvSpPr>
        <dsp:cNvPr id="0" name=""/>
        <dsp:cNvSpPr/>
      </dsp:nvSpPr>
      <dsp:spPr>
        <a:xfrm>
          <a:off x="2062772" y="3402234"/>
          <a:ext cx="1687722" cy="1071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20FBA-3257-4D94-ABA1-4C07F468ED89}">
      <dsp:nvSpPr>
        <dsp:cNvPr id="0" name=""/>
        <dsp:cNvSpPr/>
      </dsp:nvSpPr>
      <dsp:spPr>
        <a:xfrm>
          <a:off x="2250297" y="3580383"/>
          <a:ext cx="1687722" cy="1071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Активност 2.1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Активност 2.2</a:t>
          </a:r>
        </a:p>
      </dsp:txBody>
      <dsp:txXfrm>
        <a:off x="2250297" y="3580383"/>
        <a:ext cx="1687722" cy="1071703"/>
      </dsp:txXfrm>
    </dsp:sp>
    <dsp:sp modelId="{F7583DD6-A4B4-4391-8C61-17BF8C99EF10}">
      <dsp:nvSpPr>
        <dsp:cNvPr id="0" name=""/>
        <dsp:cNvSpPr/>
      </dsp:nvSpPr>
      <dsp:spPr>
        <a:xfrm>
          <a:off x="4125544" y="1839684"/>
          <a:ext cx="1687722" cy="1071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5587F1-00F3-4080-BD60-4ACAC7AEFE1A}">
      <dsp:nvSpPr>
        <dsp:cNvPr id="0" name=""/>
        <dsp:cNvSpPr/>
      </dsp:nvSpPr>
      <dsp:spPr>
        <a:xfrm>
          <a:off x="4313069" y="2017833"/>
          <a:ext cx="1687722" cy="1071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/>
            <a:t>СПЕЦИФИЧНИ ЦИЉ 3</a:t>
          </a:r>
          <a:endParaRPr lang="en-US" sz="1200" b="1" kern="1200" dirty="0"/>
        </a:p>
      </dsp:txBody>
      <dsp:txXfrm>
        <a:off x="4313069" y="2017833"/>
        <a:ext cx="1687722" cy="1071703"/>
      </dsp:txXfrm>
    </dsp:sp>
    <dsp:sp modelId="{BD3EF534-58C3-475E-9BDF-C8D702AA0A3A}">
      <dsp:nvSpPr>
        <dsp:cNvPr id="0" name=""/>
        <dsp:cNvSpPr/>
      </dsp:nvSpPr>
      <dsp:spPr>
        <a:xfrm>
          <a:off x="4125544" y="3402234"/>
          <a:ext cx="1687722" cy="1071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E891F9-3298-4720-B4AE-BF1CF1F992A6}">
      <dsp:nvSpPr>
        <dsp:cNvPr id="0" name=""/>
        <dsp:cNvSpPr/>
      </dsp:nvSpPr>
      <dsp:spPr>
        <a:xfrm>
          <a:off x="4313069" y="3580383"/>
          <a:ext cx="1687722" cy="1071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kern="1200" dirty="0" smtClean="0"/>
            <a:t>Активност 3.1</a:t>
          </a:r>
        </a:p>
      </dsp:txBody>
      <dsp:txXfrm>
        <a:off x="4313069" y="3580383"/>
        <a:ext cx="1687722" cy="1071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pPr>
              <a:defRPr/>
            </a:pPr>
            <a:fld id="{24B3D587-6CEE-4CB4-9BA2-E24F686A8855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pPr>
              <a:defRPr/>
            </a:pPr>
            <a:fld id="{0EFA4900-3E10-487E-A368-434A354CA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B9A40D0-CA66-4F60-8CD6-16C266BCB438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15" tIns="48257" rIns="96515" bIns="482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916198C-F3C9-4015-A5B3-461262E93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6C946-3A75-41DC-9887-FE4BCC0CFD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5257800" cy="99060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403A-C6CB-49EB-B5E5-EA17950F4C79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3A3F-F960-499E-8C6A-AD46770B9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F9E9-4875-4A7A-B841-4B2DED040401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3B87-6A4C-4045-A068-B9EC2E19D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A864-6FF6-414D-A9FA-FE62147766B8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3B19-9333-478D-BC7C-1C89792A5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C9A4-00B7-41BA-9750-1E1D2DF66AFE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C69E-13ED-46FA-805D-5097BF33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B5BB-B2E1-4C68-A3F5-D8D34C33D186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9D9C-C2FF-4EE9-825F-94EFFAEB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01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1D8F-15F0-4678-BABA-3AD03169A42A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3C123-178B-430E-81FB-4E0EB0724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U zastava SR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750" y="6257925"/>
            <a:ext cx="3460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RDEP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7793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6B73-59FA-420E-AC03-24202AF0F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5" y="635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6350"/>
            <a:ext cx="93884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0D778-8C33-4944-8A6B-DA58477EE39D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5BC8-A426-4D0D-AAE8-9B5E17F8C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5FED-6E33-4D43-BF5B-9F9045AC43FF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4A2E-4328-4097-BED1-FB50F8B74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21B1-B7F6-453D-866E-772BB3DE5D96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459A-B5FD-4AC1-BBED-A19300C7D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 descr="PPP_SGLOB_TLE_Western_Hemishpe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3E5D-58DE-4D36-8B02-9135656C5671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E817-5A18-41D0-97D7-6F6FDEFDC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C3CF-4E49-41AB-9307-FC77C21408EB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CEBB3-5640-4517-AD36-66A3E80CD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6017-96B2-4E40-9720-F80E56F73B91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219E-CEAD-4844-8BEC-756A401BF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4087-A791-4474-B990-3FD2F6022882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BBA3-C20E-4D3D-A397-858B8E6CE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96CF-F394-4E51-AEA8-D6C81F5B7C3F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F174-ACE0-4550-A212-B7FB1619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8" descr="Microsoft_2007__TXT_0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BADEEF-6928-4162-8B09-D1BBE76ABF1B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D8D2A9-62BC-4EAC-94A4-201AC2DA8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51" r:id="rId4"/>
    <p:sldLayoutId id="2147483863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4" r:id="rId14"/>
    <p:sldLayoutId id="21474838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9.png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212" y="-27384"/>
            <a:ext cx="7743204" cy="191797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600" dirty="0" smtClean="0"/>
              <a:t/>
            </a:r>
            <a:br>
              <a:rPr lang="sr-Cyrl-CS" sz="3600" dirty="0" smtClean="0"/>
            </a:br>
            <a:r>
              <a:rPr lang="sr-Cyrl-CS" sz="3200" dirty="0" smtClean="0"/>
              <a:t>КОНКУРС ЗА ФИНАНСИРАЊЕ ПРОЈЕКАТА ОРГАНИЗАЦИЈА ГРАЂАНСКОГ ДРУШТВА У 2013 ГОДИНИ.</a:t>
            </a:r>
            <a:r>
              <a:rPr sz="3600" dirty="0" smtClean="0"/>
              <a:t/>
            </a:r>
            <a:br>
              <a:rPr sz="3600" dirty="0" smtClean="0"/>
            </a:br>
            <a:endParaRPr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5301208"/>
            <a:ext cx="52578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Ариље, </a:t>
            </a:r>
            <a:r>
              <a:rPr lang="sr-Latn-RS" dirty="0" smtClean="0"/>
              <a:t>5</a:t>
            </a:r>
            <a:r>
              <a:rPr lang="sr-Cyrl-CS" dirty="0" smtClean="0"/>
              <a:t>.</a:t>
            </a:r>
            <a:r>
              <a:rPr lang="sr-Latn-RS" dirty="0" smtClean="0"/>
              <a:t>02.</a:t>
            </a:r>
            <a:r>
              <a:rPr lang="sr-Cyrl-CS" dirty="0" smtClean="0"/>
              <a:t>201</a:t>
            </a:r>
            <a:r>
              <a:rPr lang="sr-Latn-RS" dirty="0" smtClean="0"/>
              <a:t>3</a:t>
            </a:r>
            <a:r>
              <a:rPr lang="sr-Cyrl-CS" dirty="0" smtClean="0"/>
              <a:t>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72188" y="6143644"/>
            <a:ext cx="2928937" cy="56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475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Милан Петровић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45892" y="2492896"/>
            <a:ext cx="571859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РАДИОНИЦА: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Попуњавање обрасца пројекта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Приступ логи</a:t>
            </a:r>
            <a:r>
              <a:rPr lang="sr-Latn-CS" dirty="0"/>
              <a:t>чког оквира</a:t>
            </a:r>
            <a:endParaRPr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908175"/>
            <a:ext cx="8229600" cy="3663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r>
              <a:rPr lang="sr-Latn-CS" sz="2400" smtClean="0"/>
              <a:t>Данас се користи у различитим формама код већине мултилатералних и билатералних агенција, међународних невладиних организација и многих влада партнера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r>
              <a:rPr lang="sr-Latn-CS" sz="2400" smtClean="0"/>
              <a:t>Европска комисија захтева развој и приказ матрице логике пројекта као део пројектне до</a:t>
            </a:r>
            <a:r>
              <a:rPr lang="en-US" sz="2400" smtClean="0"/>
              <a:t>ку</a:t>
            </a:r>
            <a:r>
              <a:rPr lang="sr-Latn-CS" sz="2400" smtClean="0"/>
              <a:t>ментације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endParaRPr lang="en-US" sz="2400" smtClean="0"/>
          </a:p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r>
              <a:rPr lang="sr-Latn-CS" sz="2400" smtClean="0"/>
              <a:t>Приступ логичког оквира користи се у различитим фазама пројектног циклуса</a:t>
            </a: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>
                <a:cs typeface="Arial" pitchFamily="34" charset="0"/>
              </a:rPr>
              <a:t>Карактеристике </a:t>
            </a:r>
            <a:r>
              <a:rPr lang="sr-Latn-CS" dirty="0" smtClean="0">
                <a:cs typeface="Arial" pitchFamily="34" charset="0"/>
              </a:rPr>
              <a:t>LFA</a:t>
            </a:r>
            <a:endParaRPr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36738"/>
            <a:ext cx="8229600" cy="4449762"/>
          </a:xfrm>
        </p:spPr>
        <p:txBody>
          <a:bodyPr/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Проналажење “корена проблема”, тј. узрока појаве пре постављања циљева  </a:t>
            </a:r>
            <a:endParaRPr lang="en-US" sz="24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Утврђивање потреба циљних група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Оријентисаност ка постизању циљева и остварење резултата с обзиром на анализирани проблем </a:t>
            </a:r>
            <a:endParaRPr lang="en-US" sz="24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Учествовање</a:t>
            </a:r>
            <a:r>
              <a:rPr lang="en-GB" sz="2400" dirty="0" smtClean="0"/>
              <a:t>/</a:t>
            </a:r>
            <a:r>
              <a:rPr lang="sr-Latn-CS" sz="2400" dirty="0" smtClean="0"/>
              <a:t>власништво над пројектом</a:t>
            </a:r>
            <a:r>
              <a:rPr lang="en-GB" sz="2400" dirty="0" smtClean="0"/>
              <a:t>!</a:t>
            </a:r>
            <a:endParaRPr lang="en-US" sz="24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Кон</a:t>
            </a:r>
            <a:r>
              <a:rPr lang="en-US" sz="2400" dirty="0" smtClean="0"/>
              <a:t>ц</a:t>
            </a:r>
            <a:r>
              <a:rPr lang="sr-Latn-CS" sz="2400" dirty="0" smtClean="0"/>
              <a:t>ентрисаност на логичне везе  </a:t>
            </a:r>
            <a:endParaRPr lang="en-US" sz="24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Логика здравог разума</a:t>
            </a:r>
            <a:r>
              <a:rPr lang="en-GB" sz="2400" dirty="0" smtClean="0"/>
              <a:t>!!!</a:t>
            </a:r>
            <a:endParaRPr lang="en-US" sz="2400" dirty="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7715250" y="3857625"/>
          <a:ext cx="1295400" cy="2895600"/>
        </p:xfrm>
        <a:graphic>
          <a:graphicData uri="http://schemas.openxmlformats.org/presentationml/2006/ole">
            <p:oleObj spid="_x0000_s3074" name="Clip" r:id="rId3" imgW="1295640" imgH="3934080" progId="">
              <p:embed/>
            </p:oleObj>
          </a:graphicData>
        </a:graphic>
      </p:graphicFrame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Од постојећег ка будућем</a:t>
            </a:r>
            <a:endParaRPr dirty="0"/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285750" y="1663700"/>
            <a:ext cx="8215313" cy="4908550"/>
            <a:chOff x="434" y="705"/>
            <a:chExt cx="4366" cy="322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48" y="868"/>
              <a:ext cx="1088" cy="10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“</a:t>
              </a:r>
              <a:r>
                <a:rPr lang="sr-Cyrl-CS" sz="2000" b="1" dirty="0">
                  <a:latin typeface="+mj-lt"/>
                </a:rPr>
                <a:t>ЛОША</a:t>
              </a:r>
              <a:r>
                <a:rPr lang="en-US" sz="2000" b="1" dirty="0">
                  <a:latin typeface="+mj-lt"/>
                </a:rPr>
                <a:t>”</a:t>
              </a:r>
              <a:br>
                <a:rPr lang="en-US" sz="2000" b="1" dirty="0">
                  <a:latin typeface="+mj-lt"/>
                </a:rPr>
              </a:br>
              <a:r>
                <a:rPr lang="sr-Cyrl-CS" sz="2000" b="1" dirty="0">
                  <a:latin typeface="+mj-lt"/>
                </a:rPr>
                <a:t>САДАШЊА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CS" sz="2000" b="1" dirty="0">
                  <a:latin typeface="+mj-lt"/>
                </a:rPr>
                <a:t>СИТУАЦИЈА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775" y="2788"/>
              <a:ext cx="1025" cy="10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Dom Casual" charset="0"/>
                </a:rPr>
                <a:t> </a:t>
              </a:r>
              <a:r>
                <a:rPr lang="sr-Cyrl-CS" sz="2000" b="1" dirty="0">
                  <a:latin typeface="+mj-lt"/>
                </a:rPr>
                <a:t>ПЛАН</a:t>
              </a:r>
              <a:endParaRPr lang="en-US" sz="2000" b="1" dirty="0">
                <a:latin typeface="+mj-lt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(</a:t>
              </a:r>
              <a:r>
                <a:rPr lang="sr-Cyrl-CS" sz="2000" b="1" dirty="0">
                  <a:latin typeface="+mj-lt"/>
                </a:rPr>
                <a:t>МАТРИЦА</a:t>
              </a:r>
              <a:r>
                <a:rPr lang="en-US" sz="2000" b="1" dirty="0">
                  <a:latin typeface="+mj-lt"/>
                </a:rPr>
                <a:t>)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48" y="2836"/>
              <a:ext cx="1082" cy="10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CS" sz="2000" b="1" dirty="0">
                  <a:latin typeface="+mj-lt"/>
                </a:rPr>
                <a:t>ПОБОЉШАНА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CS" sz="2000" b="1" dirty="0">
                  <a:latin typeface="+mj-lt"/>
                </a:rPr>
                <a:t>СИТУАЦИЈА</a:t>
              </a:r>
              <a:r>
                <a:rPr lang="en-US" sz="2000" b="1" dirty="0">
                  <a:latin typeface="+mj-lt"/>
                </a:rPr>
                <a:t> 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783" y="772"/>
              <a:ext cx="1017" cy="10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CS" sz="2000" b="1" dirty="0">
                  <a:latin typeface="+mj-lt"/>
                </a:rPr>
                <a:t>АНАЛИЗА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47140" name="Rectangle 11"/>
            <p:cNvSpPr>
              <a:spLocks noChangeArrowheads="1"/>
            </p:cNvSpPr>
            <p:nvPr/>
          </p:nvSpPr>
          <p:spPr bwMode="auto">
            <a:xfrm>
              <a:off x="2381" y="1009"/>
              <a:ext cx="946" cy="2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Cyrl-CS" b="1" i="1">
                  <a:latin typeface="Calibri" pitchFamily="34" charset="0"/>
                </a:rPr>
                <a:t>ПОТРЕБЕ</a:t>
              </a:r>
              <a:r>
                <a:rPr lang="en-US" b="1" i="1">
                  <a:latin typeface="Calibri" pitchFamily="34" charset="0"/>
                </a:rPr>
                <a:t>?</a:t>
              </a:r>
            </a:p>
          </p:txBody>
        </p:sp>
        <p:sp>
          <p:nvSpPr>
            <p:cNvPr id="47141" name="Rectangle 12"/>
            <p:cNvSpPr>
              <a:spLocks noChangeArrowheads="1"/>
            </p:cNvSpPr>
            <p:nvPr/>
          </p:nvSpPr>
          <p:spPr bwMode="auto">
            <a:xfrm>
              <a:off x="2290" y="1393"/>
              <a:ext cx="1081" cy="2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Cyrl-CS" b="1" i="1">
                  <a:latin typeface="Calibri" pitchFamily="34" charset="0"/>
                </a:rPr>
                <a:t>ПРОБЛЕМИ</a:t>
              </a:r>
              <a:r>
                <a:rPr lang="en-US" b="1" i="1">
                  <a:latin typeface="Calibri" pitchFamily="34" charset="0"/>
                </a:rPr>
                <a:t>!</a:t>
              </a:r>
            </a:p>
          </p:txBody>
        </p:sp>
        <p:sp>
          <p:nvSpPr>
            <p:cNvPr id="47142" name="Rectangle 13"/>
            <p:cNvSpPr>
              <a:spLocks noChangeArrowheads="1"/>
            </p:cNvSpPr>
            <p:nvPr/>
          </p:nvSpPr>
          <p:spPr bwMode="auto">
            <a:xfrm>
              <a:off x="695" y="1790"/>
              <a:ext cx="137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143" name="Rectangle 14"/>
            <p:cNvSpPr>
              <a:spLocks noChangeArrowheads="1"/>
            </p:cNvSpPr>
            <p:nvPr/>
          </p:nvSpPr>
          <p:spPr bwMode="auto">
            <a:xfrm>
              <a:off x="567" y="705"/>
              <a:ext cx="8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144" name="Rectangle 15"/>
            <p:cNvSpPr>
              <a:spLocks noChangeArrowheads="1"/>
            </p:cNvSpPr>
            <p:nvPr/>
          </p:nvSpPr>
          <p:spPr bwMode="auto">
            <a:xfrm>
              <a:off x="666" y="1094"/>
              <a:ext cx="207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145" name="Rectangle 16"/>
            <p:cNvSpPr>
              <a:spLocks noChangeArrowheads="1"/>
            </p:cNvSpPr>
            <p:nvPr/>
          </p:nvSpPr>
          <p:spPr bwMode="auto">
            <a:xfrm>
              <a:off x="434" y="2481"/>
              <a:ext cx="2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3571868" y="4857760"/>
            <a:ext cx="2068353" cy="16671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b="1" dirty="0">
                <a:latin typeface="+mj-lt"/>
              </a:rPr>
              <a:t>РЕАЛИЗАЦИЈА</a:t>
            </a:r>
            <a:endParaRPr lang="en-US" sz="2000" b="1" dirty="0">
              <a:latin typeface="+mj-lt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86050" y="2428868"/>
            <a:ext cx="364333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5857884" y="5500702"/>
            <a:ext cx="571504" cy="28575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2786050" y="5572140"/>
            <a:ext cx="571504" cy="28575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358082" y="3500438"/>
            <a:ext cx="285752" cy="12858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1357313" y="4357688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28750" y="4143375"/>
            <a:ext cx="142875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28750" y="3714750"/>
            <a:ext cx="142875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28750" y="3929063"/>
            <a:ext cx="142875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571500" y="3286125"/>
            <a:ext cx="1857375" cy="1928813"/>
          </a:xfrm>
          <a:prstGeom prst="mathMultiply">
            <a:avLst>
              <a:gd name="adj1" fmla="val 96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>
                <a:effectLst>
                  <a:reflection blurRad="6350" stA="55000" endA="300" endPos="45500" dir="5400000" sy="-100000" algn="bl" rotWithShape="0"/>
                </a:effectLst>
              </a:rPr>
              <a:t>Кораци у приступу логичког оквира</a:t>
            </a:r>
            <a:endParaRPr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14313" y="2043113"/>
            <a:ext cx="8929687" cy="4529137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v-SE" sz="2400" b="1" dirty="0" smtClean="0">
                <a:solidFill>
                  <a:schemeClr val="bg1"/>
                </a:solidFill>
              </a:rPr>
              <a:t>АНАЛИЗА ПРОБЛЕМА </a:t>
            </a:r>
            <a:r>
              <a:rPr lang="sv-SE" sz="2000" dirty="0" smtClean="0">
                <a:solidFill>
                  <a:schemeClr val="bg1"/>
                </a:solidFill>
              </a:rPr>
              <a:t>(PROBLEM ANALYSIS / SITUATION ANALYSIS)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r-Latn-CS" sz="2400" b="1" dirty="0" smtClean="0">
                <a:solidFill>
                  <a:schemeClr val="bg1"/>
                </a:solidFill>
              </a:rPr>
              <a:t>АНАЛИЗА ОКРУЖЕЊА </a:t>
            </a:r>
            <a:r>
              <a:rPr lang="sv-SE" sz="2000" dirty="0" smtClean="0">
                <a:solidFill>
                  <a:schemeClr val="bg1"/>
                </a:solidFill>
              </a:rPr>
              <a:t>(ANALYSIS of CONTEXT)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v-SE" sz="2400" b="1" dirty="0" smtClean="0">
                <a:solidFill>
                  <a:schemeClr val="bg1"/>
                </a:solidFill>
              </a:rPr>
              <a:t>АНАЛИЗА </a:t>
            </a:r>
            <a:r>
              <a:rPr lang="sr-Cyrl-CS" sz="2400" b="1" dirty="0" smtClean="0">
                <a:solidFill>
                  <a:schemeClr val="bg1"/>
                </a:solidFill>
              </a:rPr>
              <a:t>ЗАИНТЕРЕСОВАНИХ СТРАНА</a:t>
            </a:r>
            <a:r>
              <a:rPr lang="sv-SE" sz="2400" b="1" dirty="0" smtClean="0">
                <a:solidFill>
                  <a:schemeClr val="bg1"/>
                </a:solidFill>
              </a:rPr>
              <a:t> </a:t>
            </a:r>
            <a:r>
              <a:rPr lang="sv-SE" sz="2000" dirty="0" smtClean="0">
                <a:solidFill>
                  <a:schemeClr val="bg1"/>
                </a:solidFill>
              </a:rPr>
              <a:t>(STAKEHOLDER ANALYSIS)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v-SE" sz="2400" b="1" dirty="0" smtClean="0">
                <a:solidFill>
                  <a:schemeClr val="bg1"/>
                </a:solidFill>
              </a:rPr>
              <a:t>АНАЛИЗА ЦИЉ</a:t>
            </a:r>
            <a:r>
              <a:rPr lang="sr-Cyrl-CS" sz="2400" b="1" dirty="0" smtClean="0">
                <a:solidFill>
                  <a:schemeClr val="bg1"/>
                </a:solidFill>
              </a:rPr>
              <a:t>ЕВ</a:t>
            </a:r>
            <a:r>
              <a:rPr lang="sv-SE" sz="2400" b="1" dirty="0" smtClean="0">
                <a:solidFill>
                  <a:schemeClr val="bg1"/>
                </a:solidFill>
              </a:rPr>
              <a:t>А </a:t>
            </a:r>
            <a:r>
              <a:rPr lang="sv-SE" sz="2000" dirty="0" smtClean="0">
                <a:solidFill>
                  <a:schemeClr val="bg1"/>
                </a:solidFill>
              </a:rPr>
              <a:t>(OBJECTIVE ANALYSIS)</a:t>
            </a:r>
            <a:endParaRPr lang="sr-Cyrl-CS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r-Cyrl-CS" sz="2400" b="1" dirty="0" smtClean="0">
                <a:solidFill>
                  <a:schemeClr val="bg1"/>
                </a:solidFill>
              </a:rPr>
              <a:t>АНАЛИЗА СТРАТЕГИЈЕ </a:t>
            </a:r>
            <a:r>
              <a:rPr lang="sr-Cyrl-CS" sz="2000" dirty="0" smtClean="0">
                <a:solidFill>
                  <a:schemeClr val="bg1"/>
                </a:solidFill>
              </a:rPr>
              <a:t>(</a:t>
            </a:r>
            <a:r>
              <a:rPr lang="sr-Latn-CS" sz="2000" dirty="0" smtClean="0">
                <a:solidFill>
                  <a:schemeClr val="bg1"/>
                </a:solidFill>
              </a:rPr>
              <a:t>STRATEGY ANALISYS)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v-SE" sz="2400" b="1" dirty="0" smtClean="0">
                <a:solidFill>
                  <a:schemeClr val="bg1"/>
                </a:solidFill>
              </a:rPr>
              <a:t>ПЛАН АКТИВНОСТИ </a:t>
            </a:r>
            <a:r>
              <a:rPr lang="sv-SE" sz="2000" dirty="0" smtClean="0">
                <a:solidFill>
                  <a:schemeClr val="bg1"/>
                </a:solidFill>
              </a:rPr>
              <a:t>(ACTIVITIES)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v-SE" sz="2400" b="1" dirty="0" smtClean="0">
                <a:solidFill>
                  <a:schemeClr val="bg1"/>
                </a:solidFill>
              </a:rPr>
              <a:t>АНАЛИЗА РИЗИКА </a:t>
            </a:r>
            <a:r>
              <a:rPr lang="sr-Cyrl-CS" sz="2400" b="1" dirty="0" smtClean="0">
                <a:solidFill>
                  <a:schemeClr val="bg1"/>
                </a:solidFill>
              </a:rPr>
              <a:t>И</a:t>
            </a:r>
            <a:r>
              <a:rPr lang="sr-Latn-CS" sz="2400" b="1" dirty="0" smtClean="0">
                <a:solidFill>
                  <a:schemeClr val="bg1"/>
                </a:solidFill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</a:rPr>
              <a:t>ПРЕТПОСТАВКИ </a:t>
            </a:r>
            <a:r>
              <a:rPr lang="sv-SE" sz="2000" dirty="0" smtClean="0">
                <a:solidFill>
                  <a:schemeClr val="bg1"/>
                </a:solidFill>
              </a:rPr>
              <a:t>(RISK ANALYSI</a:t>
            </a:r>
            <a:r>
              <a:rPr lang="sr-Latn-CS" sz="2000" dirty="0" smtClean="0">
                <a:solidFill>
                  <a:schemeClr val="bg1"/>
                </a:solidFill>
              </a:rPr>
              <a:t>S</a:t>
            </a:r>
            <a:r>
              <a:rPr lang="sr-Cyrl-CS" sz="2000" dirty="0" smtClean="0">
                <a:solidFill>
                  <a:schemeClr val="bg1"/>
                </a:solidFill>
              </a:rPr>
              <a:t>-</a:t>
            </a:r>
            <a:r>
              <a:rPr lang="sv-SE" sz="2000" dirty="0" smtClean="0">
                <a:solidFill>
                  <a:schemeClr val="bg1"/>
                </a:solidFill>
              </a:rPr>
              <a:t>ASSUMPTIONS) </a:t>
            </a:r>
            <a:endParaRPr lang="sr-Cyrl-CS" sz="20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v-SE" sz="2400" b="1" dirty="0" smtClean="0">
                <a:solidFill>
                  <a:schemeClr val="bg1"/>
                </a:solidFill>
              </a:rPr>
              <a:t>ИНДИКАТОРИ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000" dirty="0" smtClean="0">
                <a:solidFill>
                  <a:schemeClr val="bg1"/>
                </a:solidFill>
              </a:rPr>
              <a:t>(INDICATORS)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v-SE" sz="2400" b="1" dirty="0" smtClean="0">
                <a:solidFill>
                  <a:schemeClr val="bg1"/>
                </a:solidFill>
              </a:rPr>
              <a:t>РЕСУРСИ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000" dirty="0" smtClean="0">
                <a:solidFill>
                  <a:schemeClr val="bg1"/>
                </a:solidFill>
              </a:rPr>
              <a:t>(RESOURCES/INPUTS)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r-Cyrl-CS" sz="2400" b="1" dirty="0" smtClean="0">
                <a:solidFill>
                  <a:schemeClr val="bg1"/>
                </a:solidFill>
              </a:rPr>
              <a:t>БУЏЕТ-СРЕДСТВА</a:t>
            </a:r>
            <a:r>
              <a:rPr lang="sr-Latn-CS" sz="2400" b="1" dirty="0" smtClean="0">
                <a:solidFill>
                  <a:schemeClr val="bg1"/>
                </a:solidFill>
              </a:rPr>
              <a:t> </a:t>
            </a:r>
            <a:r>
              <a:rPr lang="sv-SE" sz="2000" dirty="0" smtClean="0">
                <a:solidFill>
                  <a:schemeClr val="bg1"/>
                </a:solidFill>
              </a:rPr>
              <a:t>(</a:t>
            </a:r>
            <a:r>
              <a:rPr lang="sr-Latn-CS" sz="2000" dirty="0" smtClean="0">
                <a:solidFill>
                  <a:schemeClr val="bg1"/>
                </a:solidFill>
              </a:rPr>
              <a:t>MEANS</a:t>
            </a:r>
            <a:r>
              <a:rPr lang="sv-SE" sz="2000" dirty="0" smtClean="0">
                <a:solidFill>
                  <a:schemeClr val="bg1"/>
                </a:solidFill>
              </a:rPr>
              <a:t>)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2"/>
          <p:cNvGraphicFramePr>
            <a:graphicFrameLocks noGrp="1"/>
          </p:cNvGraphicFramePr>
          <p:nvPr>
            <p:ph/>
          </p:nvPr>
        </p:nvGraphicFramePr>
        <p:xfrm>
          <a:off x="142875" y="2071688"/>
          <a:ext cx="8818901" cy="4541520"/>
        </p:xfrm>
        <a:graphic>
          <a:graphicData uri="http://schemas.openxmlformats.org/drawingml/2006/table">
            <a:tbl>
              <a:tblPr/>
              <a:tblGrid>
                <a:gridCol w="1103597"/>
                <a:gridCol w="1857388"/>
                <a:gridCol w="1928826"/>
                <a:gridCol w="1714512"/>
                <a:gridCol w="2214578"/>
              </a:tblGrid>
              <a:tr h="415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Логика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промене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Индикатори успеха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Извори и средства провере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Претпоставке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 ризици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952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Општи циљ</a:t>
                      </a: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је то општи циљ чијем ће остварењу допринети пројекат?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су показатељи успеха везани за опште циљеве?</a:t>
                      </a:r>
                      <a:endParaRPr kumimoji="0" 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су то извори информација за ове показатеље успеха?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5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Сврха пројекта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је то посебан циљ који ће бити остварен овим пројектом?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су то квант. и квал. показатељи који одређују до које мере је остварена сврха?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су то извори информација за ове показатеље успеха? Методи? 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су фактори и услови неопходни за остварење циља пројекта, а нису под директном контролом</a:t>
                      </a:r>
                      <a:r>
                        <a:rPr kumimoji="0" lang="sl-S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?</a:t>
                      </a:r>
                      <a:endParaRPr kumimoji="0" 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15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Резултати</a:t>
                      </a: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ће конкретни резултати допринети остварењу циља пројекта?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показатељи одређују да ли су и у којој мери остварени планирани резултати?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су извори информација за ове показатеље успеха?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спољни фактори и услови морају бити испуњени да би резултати били остварени како је планирано</a:t>
                      </a: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?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Активности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Које активности је потребно извршити и којим редоследом у циљу остварења резултата?</a:t>
                      </a:r>
                      <a:endParaRPr kumimoji="0" lang="sl-S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Средства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Која су средства неопходна за реализацију активности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?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Трошкови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Колики су трошкови реализације планираних активности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?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Који услови треба да буду испуњени пре почетка да би пројекат почео са реализацијом? 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sr-Cyrl-C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МЛО - објашњења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/>
              <a:t>Логика интервенције 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dirty="0" smtClean="0"/>
              <a:t>(АКО</a:t>
            </a:r>
            <a:r>
              <a:rPr smtClean="0"/>
              <a:t>-</a:t>
            </a:r>
            <a:r>
              <a:rPr lang="sr-Cyrl-CS" dirty="0" smtClean="0"/>
              <a:t>ОНДА</a:t>
            </a:r>
            <a:r>
              <a:rPr lang="sr-Latn-CS" dirty="0" smtClean="0"/>
              <a:t> </a:t>
            </a:r>
            <a:r>
              <a:rPr lang="sr-Latn-CS" dirty="0"/>
              <a:t>веза</a:t>
            </a:r>
            <a:r>
              <a:rPr lang="sr-Cyrl-CS" dirty="0"/>
              <a:t>)</a:t>
            </a:r>
            <a:endParaRPr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85750" y="1979613"/>
            <a:ext cx="4257675" cy="4878387"/>
          </a:xfrm>
        </p:spPr>
        <p:txBody>
          <a:bodyPr/>
          <a:lstStyle/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</a:pPr>
            <a:r>
              <a:rPr lang="sr-Latn-CS" sz="2000" b="1" smtClean="0"/>
              <a:t>АКО</a:t>
            </a:r>
            <a:r>
              <a:rPr lang="sr-Latn-CS" sz="2000" smtClean="0"/>
              <a:t> желимо допринети </a:t>
            </a:r>
            <a:r>
              <a:rPr lang="sr-Latn-CS" sz="2000" smtClean="0">
                <a:solidFill>
                  <a:srgbClr val="FF0000"/>
                </a:solidFill>
              </a:rPr>
              <a:t>општем циљу</a:t>
            </a:r>
            <a:r>
              <a:rPr lang="sr-Latn-CS" sz="2000" smtClean="0"/>
              <a:t>, </a:t>
            </a:r>
            <a:r>
              <a:rPr lang="sr-Latn-CS" sz="2000" b="1" smtClean="0"/>
              <a:t>ОНДА</a:t>
            </a:r>
            <a:r>
              <a:rPr lang="sr-Latn-CS" sz="2000" smtClean="0"/>
              <a:t> морамо постићи </a:t>
            </a:r>
            <a:r>
              <a:rPr lang="sr-Latn-CS" sz="2000" smtClean="0">
                <a:solidFill>
                  <a:srgbClr val="FF0000"/>
                </a:solidFill>
              </a:rPr>
              <a:t>сврху пројекта</a:t>
            </a:r>
            <a:r>
              <a:rPr lang="sr-Latn-CS" sz="2000" smtClean="0">
                <a:solidFill>
                  <a:srgbClr val="CC0000"/>
                </a:solidFill>
              </a:rPr>
              <a:t> 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</a:pPr>
            <a:r>
              <a:rPr lang="sr-Latn-CS" sz="2000" b="1" smtClean="0"/>
              <a:t>АКО</a:t>
            </a:r>
            <a:r>
              <a:rPr lang="sr-Latn-CS" sz="2000" smtClean="0"/>
              <a:t> желимо да постигнемо </a:t>
            </a:r>
            <a:r>
              <a:rPr lang="sr-Latn-CS" sz="2000" smtClean="0">
                <a:solidFill>
                  <a:srgbClr val="FF0000"/>
                </a:solidFill>
              </a:rPr>
              <a:t>сврху пројекта</a:t>
            </a:r>
            <a:r>
              <a:rPr lang="sr-Latn-CS" sz="2000" smtClean="0"/>
              <a:t>, </a:t>
            </a:r>
            <a:r>
              <a:rPr lang="sr-Latn-CS" sz="2000" b="1" smtClean="0"/>
              <a:t>ОНДА</a:t>
            </a:r>
            <a:r>
              <a:rPr lang="sr-Latn-CS" sz="2000" smtClean="0"/>
              <a:t> морамо остварити одређене </a:t>
            </a:r>
            <a:r>
              <a:rPr lang="sr-Latn-CS" sz="2000" smtClean="0">
                <a:solidFill>
                  <a:srgbClr val="FF0000"/>
                </a:solidFill>
              </a:rPr>
              <a:t>резултате 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</a:pPr>
            <a:r>
              <a:rPr lang="sr-Latn-CS" sz="2000" b="1" smtClean="0"/>
              <a:t>АКО</a:t>
            </a:r>
            <a:r>
              <a:rPr lang="sr-Latn-CS" sz="2000" smtClean="0"/>
              <a:t> желимо да остваримо </a:t>
            </a:r>
            <a:r>
              <a:rPr lang="sr-Latn-CS" sz="2000" smtClean="0">
                <a:solidFill>
                  <a:srgbClr val="FF0000"/>
                </a:solidFill>
              </a:rPr>
              <a:t>резултате</a:t>
            </a:r>
            <a:r>
              <a:rPr lang="sr-Latn-CS" sz="2000" smtClean="0"/>
              <a:t>, </a:t>
            </a:r>
            <a:r>
              <a:rPr lang="sr-Latn-CS" sz="2000" b="1" smtClean="0"/>
              <a:t>ОНДА</a:t>
            </a:r>
            <a:r>
              <a:rPr lang="sr-Latn-CS" sz="2000" smtClean="0"/>
              <a:t> морамо спровести одређене </a:t>
            </a:r>
            <a:r>
              <a:rPr lang="sr-Latn-CS" sz="2000" smtClean="0">
                <a:solidFill>
                  <a:srgbClr val="FF0000"/>
                </a:solidFill>
              </a:rPr>
              <a:t>активности</a:t>
            </a:r>
            <a:r>
              <a:rPr lang="sr-Latn-CS" sz="2000" smtClean="0">
                <a:solidFill>
                  <a:srgbClr val="FFFF00"/>
                </a:solidFill>
              </a:rPr>
              <a:t> 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</a:pPr>
            <a:r>
              <a:rPr lang="sr-Latn-CS" sz="2000" b="1" smtClean="0"/>
              <a:t>АКО</a:t>
            </a:r>
            <a:r>
              <a:rPr lang="sr-Latn-CS" sz="2000" smtClean="0"/>
              <a:t> желимо да спроведемо одређене </a:t>
            </a:r>
            <a:r>
              <a:rPr lang="sr-Latn-CS" sz="2000" smtClean="0">
                <a:solidFill>
                  <a:srgbClr val="FF0000"/>
                </a:solidFill>
              </a:rPr>
              <a:t>активности</a:t>
            </a:r>
            <a:r>
              <a:rPr lang="sr-Latn-CS" sz="2000" smtClean="0"/>
              <a:t>, </a:t>
            </a:r>
            <a:r>
              <a:rPr lang="sr-Latn-CS" sz="2000" b="1" smtClean="0"/>
              <a:t>ОНДА</a:t>
            </a:r>
            <a:r>
              <a:rPr lang="sr-Latn-CS" sz="2000" smtClean="0"/>
              <a:t> морамо употребити наведене </a:t>
            </a:r>
            <a:r>
              <a:rPr lang="sr-Latn-CS" sz="2000" smtClean="0">
                <a:solidFill>
                  <a:srgbClr val="FF0000"/>
                </a:solidFill>
              </a:rPr>
              <a:t>ресурсе/улазе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00613" y="1979613"/>
            <a:ext cx="39719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sr-Cyrl-CS" sz="2000" b="1" dirty="0">
                <a:latin typeface="+mn-lt"/>
              </a:rPr>
              <a:t>АКО</a:t>
            </a:r>
            <a:r>
              <a:rPr lang="sr-Cyrl-CS" sz="2000" dirty="0">
                <a:latin typeface="+mn-lt"/>
              </a:rPr>
              <a:t> обезбедимо одговарајуће </a:t>
            </a:r>
            <a:r>
              <a:rPr lang="sr-Cyrl-CS" sz="2000" dirty="0">
                <a:solidFill>
                  <a:srgbClr val="FF0000"/>
                </a:solidFill>
                <a:latin typeface="+mn-lt"/>
              </a:rPr>
              <a:t>ресурсе</a:t>
            </a:r>
            <a:r>
              <a:rPr lang="sr-Cyrl-CS" sz="2000" dirty="0">
                <a:latin typeface="+mn-lt"/>
              </a:rPr>
              <a:t>, </a:t>
            </a:r>
            <a:r>
              <a:rPr lang="sr-Cyrl-CS" sz="2000" b="1" dirty="0">
                <a:latin typeface="+mn-lt"/>
              </a:rPr>
              <a:t>ОНДА</a:t>
            </a:r>
            <a:r>
              <a:rPr lang="sr-Cyrl-CS" sz="2000" dirty="0">
                <a:latin typeface="+mn-lt"/>
              </a:rPr>
              <a:t> можемо предузети </a:t>
            </a:r>
            <a:r>
              <a:rPr lang="sr-Cyrl-CS" sz="2000" dirty="0">
                <a:solidFill>
                  <a:srgbClr val="FF0000"/>
                </a:solidFill>
                <a:latin typeface="+mn-lt"/>
              </a:rPr>
              <a:t>активности 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sr-Cyrl-CS" sz="2000" b="1" dirty="0">
                <a:latin typeface="+mn-lt"/>
              </a:rPr>
              <a:t>АКО</a:t>
            </a:r>
            <a:r>
              <a:rPr lang="sr-Cyrl-CS" sz="2000" dirty="0">
                <a:latin typeface="+mn-lt"/>
              </a:rPr>
              <a:t> предузмемо </a:t>
            </a:r>
            <a:r>
              <a:rPr lang="sr-Cyrl-CS" sz="2000" dirty="0">
                <a:solidFill>
                  <a:srgbClr val="FF0000"/>
                </a:solidFill>
                <a:latin typeface="+mn-lt"/>
              </a:rPr>
              <a:t>активности</a:t>
            </a:r>
            <a:r>
              <a:rPr lang="sr-Cyrl-CS" sz="2000" dirty="0">
                <a:latin typeface="+mn-lt"/>
              </a:rPr>
              <a:t>, </a:t>
            </a:r>
            <a:r>
              <a:rPr lang="sr-Cyrl-CS" sz="2000" b="1" dirty="0">
                <a:latin typeface="+mn-lt"/>
              </a:rPr>
              <a:t>ОНДА</a:t>
            </a:r>
            <a:r>
              <a:rPr lang="sr-Cyrl-CS" sz="2000" dirty="0">
                <a:latin typeface="+mn-lt"/>
              </a:rPr>
              <a:t> можемо остварити </a:t>
            </a:r>
            <a:r>
              <a:rPr lang="sr-Cyrl-CS" sz="2000" dirty="0">
                <a:solidFill>
                  <a:srgbClr val="FF0000"/>
                </a:solidFill>
                <a:latin typeface="+mn-lt"/>
              </a:rPr>
              <a:t>резултате</a:t>
            </a:r>
            <a:r>
              <a:rPr lang="sr-Cyrl-CS" sz="200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sr-Cyrl-CS" sz="2000" b="1" dirty="0">
                <a:latin typeface="+mn-lt"/>
              </a:rPr>
              <a:t>АКО</a:t>
            </a:r>
            <a:r>
              <a:rPr lang="sr-Cyrl-CS" sz="2000" dirty="0">
                <a:latin typeface="+mn-lt"/>
              </a:rPr>
              <a:t> остваримо </a:t>
            </a:r>
            <a:r>
              <a:rPr lang="sr-Cyrl-CS" sz="2000" dirty="0">
                <a:solidFill>
                  <a:srgbClr val="FF0000"/>
                </a:solidFill>
                <a:latin typeface="+mn-lt"/>
              </a:rPr>
              <a:t>резултате</a:t>
            </a:r>
            <a:r>
              <a:rPr lang="sr-Cyrl-CS" sz="2000" dirty="0">
                <a:latin typeface="+mn-lt"/>
              </a:rPr>
              <a:t>, </a:t>
            </a:r>
            <a:r>
              <a:rPr lang="sr-Cyrl-CS" sz="2000" b="1" dirty="0">
                <a:latin typeface="+mn-lt"/>
              </a:rPr>
              <a:t>ОНДА</a:t>
            </a:r>
            <a:r>
              <a:rPr lang="sr-Cyrl-CS" sz="2000" dirty="0">
                <a:latin typeface="+mn-lt"/>
              </a:rPr>
              <a:t> ћемо постићи </a:t>
            </a:r>
            <a:r>
              <a:rPr lang="sr-Cyrl-CS" sz="2000" dirty="0">
                <a:solidFill>
                  <a:srgbClr val="FF0000"/>
                </a:solidFill>
                <a:latin typeface="+mn-lt"/>
              </a:rPr>
              <a:t>сврху пројекта</a:t>
            </a:r>
            <a:r>
              <a:rPr lang="sr-Cyrl-CS" sz="2000" dirty="0">
                <a:solidFill>
                  <a:srgbClr val="CC0000"/>
                </a:solidFill>
                <a:latin typeface="+mn-lt"/>
              </a:rPr>
              <a:t>  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sr-Cyrl-CS" sz="2000" b="1" dirty="0">
                <a:latin typeface="+mn-lt"/>
              </a:rPr>
              <a:t>АКО</a:t>
            </a:r>
            <a:r>
              <a:rPr lang="sr-Cyrl-CS" sz="2000" dirty="0">
                <a:latin typeface="+mn-lt"/>
              </a:rPr>
              <a:t> постигнемо </a:t>
            </a:r>
            <a:r>
              <a:rPr lang="sr-Cyrl-CS" sz="2000" dirty="0">
                <a:solidFill>
                  <a:srgbClr val="FF0000"/>
                </a:solidFill>
                <a:latin typeface="+mn-lt"/>
              </a:rPr>
              <a:t>сврху пројекта</a:t>
            </a:r>
            <a:r>
              <a:rPr lang="sr-Cyrl-CS" sz="2000" dirty="0">
                <a:latin typeface="+mn-lt"/>
              </a:rPr>
              <a:t>, </a:t>
            </a:r>
            <a:r>
              <a:rPr lang="sr-Cyrl-CS" sz="2000" b="1" dirty="0">
                <a:latin typeface="+mn-lt"/>
              </a:rPr>
              <a:t>ОНДА</a:t>
            </a:r>
            <a:r>
              <a:rPr lang="sr-Cyrl-CS" sz="2000" dirty="0">
                <a:latin typeface="+mn-lt"/>
              </a:rPr>
              <a:t> ћемо допринети остварењу </a:t>
            </a:r>
            <a:r>
              <a:rPr lang="sr-Cyrl-CS" sz="2000" dirty="0">
                <a:solidFill>
                  <a:srgbClr val="FF0000"/>
                </a:solidFill>
                <a:latin typeface="+mn-lt"/>
              </a:rPr>
              <a:t>општег циља</a:t>
            </a:r>
          </a:p>
        </p:txBody>
      </p:sp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2996952"/>
            <a:ext cx="3593976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ОБРАЗАЦ ПРОЈЕКТА</a:t>
            </a:r>
            <a:endParaRPr dirty="0"/>
          </a:p>
        </p:txBody>
      </p:sp>
      <p:pic>
        <p:nvPicPr>
          <p:cNvPr id="3" name="Picture 2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effectLst>
                  <a:reflection blurRad="6350" stA="55000" endA="300" endPos="45500" dir="5400000" sy="-100000" algn="bl" rotWithShape="0"/>
                </a:effectLst>
              </a:rPr>
              <a:t>Поглавља</a:t>
            </a:r>
            <a:br>
              <a:rPr lang="sr-Cyrl-RS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endParaRPr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dirty="0" smtClean="0"/>
              <a:t>1. Основне информације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2. Резиме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3.Подаци о руководиоцу пројекта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4. Пројекат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5. План активности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6. Буџет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7. Подаци о водећој организацији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8. Изјава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9. Протокол о партнерству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10. Савети</a:t>
            </a:r>
            <a:endParaRPr lang="sr-Latn-C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4.1 ПРЕТХОДНО ИСКУСТВО</a:t>
            </a:r>
            <a:endParaRPr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5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effectLst>
                  <a:reflection blurRad="6350" stA="55000" endA="300" endPos="45500" dir="5400000" sy="-100000" algn="bl" rotWithShape="0"/>
                </a:effectLst>
              </a:rPr>
              <a:t>Претходно искуство</a:t>
            </a:r>
            <a:endParaRPr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dirty="0" smtClean="0"/>
              <a:t>Подаци о релевантним пројектима које је спровела ваша организација, чланови Ваше организације или руководилац пројекта, а које ће илустровати Вашу способност да организујете нове активности. 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Ако до сада нисте радили на пројектима, наведите примере искуства у сличним пословним или ванпословним активностима или задацима који ће илустровати Ваше иницијативе, организационе вештине и потенцијал за руковођење пројектима.</a:t>
            </a:r>
            <a:endParaRPr lang="en-US" sz="24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endParaRPr lang="sr-Latn-C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УводНа реч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ДОБРОДОШЛИЦА</a:t>
            </a:r>
            <a:endParaRPr lang="en-US" dirty="0"/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effectLst>
                  <a:reflection blurRad="6350" stA="55000" endA="300" endPos="45500" dir="5400000" sy="-100000" algn="bl" rotWithShape="0"/>
                </a:effectLst>
              </a:rPr>
              <a:t>Претходно искуство</a:t>
            </a:r>
            <a:endParaRPr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2783840"/>
          <a:ext cx="8568952" cy="2641600"/>
        </p:xfrm>
        <a:graphic>
          <a:graphicData uri="http://schemas.openxmlformats.org/drawingml/2006/table">
            <a:tbl>
              <a:tblPr/>
              <a:tblGrid>
                <a:gridCol w="864096"/>
                <a:gridCol w="2304256"/>
                <a:gridCol w="1080120"/>
                <a:gridCol w="2880320"/>
                <a:gridCol w="1440160"/>
              </a:tblGrid>
              <a:tr h="269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2000" dirty="0">
                          <a:latin typeface="Arial Narrow"/>
                          <a:ea typeface="Times New Roman"/>
                          <a:cs typeface="Arial"/>
                        </a:rPr>
                        <a:t>Година 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dirty="0">
                          <a:latin typeface="Arial Narrow"/>
                          <a:ea typeface="Times New Roman"/>
                          <a:cs typeface="Arial"/>
                        </a:rPr>
                        <a:t>Назив организације или име особе 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dirty="0">
                          <a:latin typeface="Arial Narrow"/>
                          <a:ea typeface="Times New Roman"/>
                          <a:cs typeface="Arial"/>
                        </a:rPr>
                        <a:t>Улога 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Врста активности и њени резултати 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dirty="0">
                          <a:latin typeface="Arial Narrow"/>
                          <a:ea typeface="Times New Roman"/>
                          <a:cs typeface="Arial"/>
                        </a:rPr>
                        <a:t>Буџет    (динара)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4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 smtClean="0"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 smtClean="0"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 smtClean="0"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 smtClean="0"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 smtClean="0"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sr-Cyrl-CS" sz="9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Претходно искуство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eaLnBrk="1" hangingPunct="1">
              <a:defRPr/>
            </a:pPr>
            <a:r>
              <a:rPr lang="sr-Cyrl-CS" sz="2400" dirty="0" smtClean="0"/>
              <a:t>Наведите </a:t>
            </a:r>
            <a:r>
              <a:rPr lang="sr-Cyrl-CS" sz="2400" dirty="0" smtClean="0">
                <a:solidFill>
                  <a:srgbClr val="FF0000"/>
                </a:solidFill>
              </a:rPr>
              <a:t>све што може појачати </a:t>
            </a:r>
            <a:r>
              <a:rPr lang="sr-Cyrl-CS" sz="2400" dirty="0" smtClean="0"/>
              <a:t>Ваш кредибилитет</a:t>
            </a:r>
          </a:p>
          <a:p>
            <a:pPr marL="0" indent="360000" eaLnBrk="1" hangingPunct="1">
              <a:defRPr/>
            </a:pPr>
            <a:endParaRPr lang="sr-Cyrl-CS" sz="2400" dirty="0" smtClean="0"/>
          </a:p>
          <a:p>
            <a:pPr marL="0" indent="360000" eaLnBrk="1" hangingPunct="1">
              <a:defRPr/>
            </a:pPr>
            <a:r>
              <a:rPr lang="sr-Cyrl-CS" sz="2400" dirty="0" smtClean="0"/>
              <a:t>Пројекти организације, пројекти руководиоца, пројекти чланова организације</a:t>
            </a:r>
          </a:p>
          <a:p>
            <a:pPr marL="0" indent="360000" eaLnBrk="1" hangingPunct="1">
              <a:defRPr/>
            </a:pPr>
            <a:endParaRPr lang="sr-Cyrl-CS" sz="2400" dirty="0" smtClean="0"/>
          </a:p>
          <a:p>
            <a:pPr marL="0" indent="360000" eaLnBrk="1" hangingPunct="1">
              <a:defRPr/>
            </a:pPr>
            <a:r>
              <a:rPr lang="sr-Cyrl-CS" sz="2400" dirty="0" smtClean="0"/>
              <a:t>Било које сличне активности, волонтерски рад ...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685800"/>
            <a:ext cx="7488832" cy="14700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CS" dirty="0" smtClean="0"/>
              <a:t>4.2 ОПШТИНСКИ СТРАТЕШКИ ДОКУМЕНТИ</a:t>
            </a:r>
            <a:endParaRPr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10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effectLst>
                  <a:reflection blurRad="6350" stA="55000" endA="300" endPos="45500" dir="5400000" sy="-100000" algn="bl" rotWithShape="0"/>
                </a:effectLst>
              </a:rPr>
              <a:t>Општинске стратегије</a:t>
            </a:r>
            <a:endParaRPr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b="1" i="1" u="sng" dirty="0" smtClean="0"/>
              <a:t>Веза са општинским стратешким документима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Националне стратегије, Закони и сл...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endParaRPr lang="sr-Cyrl-RS" sz="24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Промене/пројекти део су ширег контекста;</a:t>
            </a:r>
            <a:endParaRPr lang="sr-Cyrl-CS" sz="24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CS" sz="2400" dirty="0" smtClean="0"/>
              <a:t>В</a:t>
            </a:r>
            <a:r>
              <a:rPr lang="sr-Latn-CS" sz="2400" dirty="0" smtClean="0"/>
              <a:t>ажно је прикупити релевантне опште информације</a:t>
            </a:r>
            <a:r>
              <a:rPr lang="en-GB" sz="2400" dirty="0" smtClean="0"/>
              <a:t>.   </a:t>
            </a:r>
            <a:endParaRPr lang="sr-Latn-CS" sz="24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400" dirty="0" smtClean="0"/>
              <a:t>У какво ће окружење/миље пројекат бити смештен</a:t>
            </a:r>
            <a:r>
              <a:rPr lang="en-GB" sz="2400" dirty="0" smtClean="0"/>
              <a:t>?</a:t>
            </a:r>
            <a:endParaRPr lang="sr-Latn-C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Општинске стратегије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eaLnBrk="1" hangingPunct="1">
              <a:defRPr/>
            </a:pPr>
            <a:r>
              <a:rPr lang="sr-Cyrl-CS" sz="2400" dirty="0" smtClean="0"/>
              <a:t>Прикупите, прочитајте, анализирајте</a:t>
            </a:r>
          </a:p>
          <a:p>
            <a:pPr marL="400050" lvl="1" indent="360000" eaLnBrk="1" hangingPunct="1">
              <a:defRPr/>
            </a:pPr>
            <a:r>
              <a:rPr lang="sr-Cyrl-CS" sz="2000" dirty="0" smtClean="0"/>
              <a:t>општинске стратешка документа,</a:t>
            </a:r>
          </a:p>
          <a:p>
            <a:pPr marL="400050" lvl="1" indent="360000" eaLnBrk="1" hangingPunct="1">
              <a:defRPr/>
            </a:pPr>
            <a:r>
              <a:rPr lang="sr-Cyrl-CS" sz="2000" dirty="0" smtClean="0"/>
              <a:t>републичке стратегије, законе и сл...</a:t>
            </a:r>
          </a:p>
          <a:p>
            <a:pPr marL="0" indent="360000" eaLnBrk="1" hangingPunct="1">
              <a:defRPr/>
            </a:pPr>
            <a:endParaRPr lang="sr-Cyrl-CS" sz="2400" dirty="0" smtClean="0"/>
          </a:p>
          <a:p>
            <a:pPr marL="0" indent="360000" eaLnBrk="1" hangingPunct="1">
              <a:defRPr/>
            </a:pPr>
            <a:r>
              <a:rPr lang="sr-Cyrl-CS" sz="2400" dirty="0" smtClean="0"/>
              <a:t>Нађите везу ваше пројектне идеје са описима постојећег стања, циљевима, приориетима, мерама, инструментима ...</a:t>
            </a:r>
          </a:p>
          <a:p>
            <a:pPr marL="0" indent="360000" eaLnBrk="1" hangingPunct="1">
              <a:defRPr/>
            </a:pPr>
            <a:endParaRPr lang="sr-Cyrl-CS" sz="2400" dirty="0" smtClean="0"/>
          </a:p>
          <a:p>
            <a:pPr marL="0" indent="360000" eaLnBrk="1" hangingPunct="1">
              <a:defRPr/>
            </a:pPr>
            <a:r>
              <a:rPr lang="sr-Cyrl-CS" sz="2400" dirty="0" smtClean="0"/>
              <a:t>Позовите се на већи број докумената.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685800"/>
            <a:ext cx="8786813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4.3 ОПИС ПРОБЛЕМА</a:t>
            </a:r>
            <a:endParaRPr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10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2033588"/>
            <a:ext cx="8064897" cy="4752975"/>
          </a:xfrm>
        </p:spPr>
        <p:txBody>
          <a:bodyPr rtlCol="0">
            <a:noAutofit/>
          </a:bodyPr>
          <a:lstStyle/>
          <a:p>
            <a:r>
              <a:rPr lang="sr-Cyrl-CS" sz="2400" dirty="0" smtClean="0"/>
              <a:t>Опишите ситуацију на коју реагујете вашим предлогом пројекта. </a:t>
            </a:r>
          </a:p>
          <a:p>
            <a:r>
              <a:rPr lang="sr-Cyrl-CS" sz="2400" dirty="0" smtClean="0"/>
              <a:t>Да ли  резултати статистике или неког истраживања која сте спровели или који су вам доступни допуњују приказани опис ситуације?  </a:t>
            </a:r>
          </a:p>
          <a:p>
            <a:r>
              <a:rPr lang="sr-Cyrl-CS" sz="2400" dirty="0" smtClean="0"/>
              <a:t>Којим кључним проблемом и узроцима кључног проблема ће се пројекат бавити? </a:t>
            </a:r>
          </a:p>
          <a:p>
            <a:r>
              <a:rPr lang="sr-Cyrl-CS" sz="2400" dirty="0" smtClean="0"/>
              <a:t>На који начин Ваш предлог пројекта реагује на проблеме?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/>
              <a:t>Проблеми</a:t>
            </a:r>
            <a:endParaRPr dirty="0"/>
          </a:p>
        </p:txBody>
      </p:sp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642938" y="4500563"/>
            <a:ext cx="7786687" cy="13573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642938" y="2214563"/>
            <a:ext cx="7858125" cy="17145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Шта је анализа проблема?</a:t>
            </a:r>
            <a:endParaRPr dirty="0"/>
          </a:p>
        </p:txBody>
      </p:sp>
      <p:sp>
        <p:nvSpPr>
          <p:cNvPr id="81925" name="Content Placeholder 2"/>
          <p:cNvSpPr>
            <a:spLocks noGrp="1"/>
          </p:cNvSpPr>
          <p:nvPr>
            <p:ph idx="1"/>
          </p:nvPr>
        </p:nvSpPr>
        <p:spPr>
          <a:xfrm>
            <a:off x="700088" y="2462213"/>
            <a:ext cx="8229600" cy="1538287"/>
          </a:xfrm>
        </p:spPr>
        <p:txBody>
          <a:bodyPr/>
          <a:lstStyle/>
          <a:p>
            <a:r>
              <a:rPr lang="sr-Cyrl-CS" sz="2400" dirty="0" smtClean="0"/>
              <a:t>Анализа проблема идентификује негативне аспекте постојеће ситуације и успоставља релацију </a:t>
            </a:r>
            <a:r>
              <a:rPr lang="sr-Cyrl-CS" sz="2400" b="1" i="1" dirty="0" smtClean="0"/>
              <a:t>узрок-последица</a:t>
            </a:r>
            <a:r>
              <a:rPr lang="sr-Cyrl-CS" sz="2400" dirty="0" smtClean="0"/>
              <a:t> код идентификованих проблема.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00088" y="4748213"/>
            <a:ext cx="8229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CS" sz="2400" dirty="0">
                <a:latin typeface="+mn-lt"/>
              </a:rPr>
              <a:t>Урађено “дрво проблема” представља општу слику постојеће </a:t>
            </a:r>
            <a:r>
              <a:rPr lang="sr-Cyrl-CS" sz="2400" b="1" dirty="0">
                <a:latin typeface="+mn-lt"/>
              </a:rPr>
              <a:t>негативне ситуације</a:t>
            </a:r>
            <a:r>
              <a:rPr lang="sr-Cyrl-CS" sz="2400" dirty="0">
                <a:latin typeface="+mn-lt"/>
              </a:rPr>
              <a:t>. 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Како формулисати проблеме?</a:t>
            </a:r>
            <a:endParaRPr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r-Cyrl-CS" sz="2400" dirty="0" smtClean="0"/>
              <a:t>Реално формулисани проблеми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Објасните жаргоне, скраћенице.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Пазите на тумачење (“влада је лења”).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Пазите на одсуство решења (“нема новца”).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Поштујте мишљења других.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2033588"/>
            <a:ext cx="8533011" cy="47529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+mj-lt"/>
              <a:buAutoNum type="arabicPeriod"/>
              <a:defRPr/>
            </a:pPr>
            <a:r>
              <a:rPr lang="sr-Cyrl-CS" sz="2400" dirty="0" smtClean="0"/>
              <a:t>Идентификација </a:t>
            </a:r>
            <a:r>
              <a:rPr lang="sr-Cyrl-CS" sz="2400" b="1" dirty="0" smtClean="0">
                <a:solidFill>
                  <a:srgbClr val="FF0000"/>
                </a:solidFill>
              </a:rPr>
              <a:t>свих проблема </a:t>
            </a:r>
            <a:r>
              <a:rPr lang="sr-Cyrl-CS" sz="2400" dirty="0" smtClean="0"/>
              <a:t>у датом контексту </a:t>
            </a:r>
            <a:r>
              <a:rPr lang="sr-Cyrl-CS" sz="2400" i="1" dirty="0" smtClean="0"/>
              <a:t>(</a:t>
            </a:r>
            <a:r>
              <a:rPr lang="sr-Latn-CS" sz="2400" i="1" dirty="0" smtClean="0"/>
              <a:t>brainstorming)</a:t>
            </a:r>
            <a:endParaRPr lang="sr-Cyrl-CS" sz="2400" i="1" dirty="0" smtClean="0"/>
          </a:p>
          <a:p>
            <a:pPr marL="51435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+mj-lt"/>
              <a:buAutoNum type="arabicPeriod"/>
              <a:defRPr/>
            </a:pPr>
            <a:r>
              <a:rPr lang="sr-Cyrl-CS" sz="2400" dirty="0" smtClean="0"/>
              <a:t>Издвојити један-два </a:t>
            </a:r>
            <a:r>
              <a:rPr lang="sr-Cyrl-CS" sz="2400" b="1" dirty="0" smtClean="0">
                <a:solidFill>
                  <a:srgbClr val="FF0000"/>
                </a:solidFill>
              </a:rPr>
              <a:t>кључна проблема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+mj-lt"/>
              <a:buAutoNum type="arabicPeriod"/>
              <a:defRPr/>
            </a:pPr>
            <a:r>
              <a:rPr lang="sr-Cyrl-CS" sz="2400" dirty="0" smtClean="0"/>
              <a:t>Потражити проблеме </a:t>
            </a:r>
            <a:r>
              <a:rPr lang="sr-Cyrl-CS" sz="2400" b="1" dirty="0" smtClean="0">
                <a:solidFill>
                  <a:srgbClr val="FF0000"/>
                </a:solidFill>
              </a:rPr>
              <a:t>повезане</a:t>
            </a:r>
            <a:r>
              <a:rPr lang="sr-Cyrl-CS" sz="2400" dirty="0" smtClean="0"/>
              <a:t> с кључним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+mj-lt"/>
              <a:buAutoNum type="arabicPeriod"/>
              <a:defRPr/>
            </a:pPr>
            <a:r>
              <a:rPr lang="sr-Cyrl-CS" sz="2400" dirty="0" smtClean="0"/>
              <a:t>Установити хијерархију </a:t>
            </a:r>
            <a:r>
              <a:rPr lang="sr-Cyrl-CS" sz="2400" b="1" dirty="0" smtClean="0">
                <a:solidFill>
                  <a:srgbClr val="FF0000"/>
                </a:solidFill>
              </a:rPr>
              <a:t>узрока и последица - СТАБЛО</a:t>
            </a:r>
          </a:p>
          <a:p>
            <a:pPr marL="720000" lvl="1" indent="-36000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defRPr/>
            </a:pPr>
            <a:r>
              <a:rPr lang="sr-Cyrl-CS" sz="2400" dirty="0" smtClean="0"/>
              <a:t>проблеме-узроке почетног проблема сместити ка корену стабла,</a:t>
            </a:r>
          </a:p>
          <a:p>
            <a:pPr marL="720000" lvl="1" indent="-36000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defRPr/>
            </a:pPr>
            <a:r>
              <a:rPr lang="sr-Cyrl-CS" sz="2400" dirty="0" smtClean="0"/>
              <a:t>проблеме-последице ка врху</a:t>
            </a:r>
          </a:p>
          <a:p>
            <a:pPr marL="474300" indent="-51435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+mj-lt"/>
              <a:buAutoNum type="arabicPeriod"/>
              <a:defRPr/>
            </a:pPr>
            <a:r>
              <a:rPr lang="sr-Cyrl-CS" sz="2400" dirty="0" smtClean="0"/>
              <a:t>Све </a:t>
            </a:r>
            <a:r>
              <a:rPr lang="sr-Cyrl-CS" sz="2400" b="1" dirty="0" smtClean="0">
                <a:solidFill>
                  <a:srgbClr val="FF0000"/>
                </a:solidFill>
              </a:rPr>
              <a:t>остале</a:t>
            </a:r>
            <a:r>
              <a:rPr lang="sr-Cyrl-CS" sz="2400" dirty="0" smtClean="0"/>
              <a:t> проблеме обрадити на исти начин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К</a:t>
            </a:r>
            <a:r>
              <a:rPr lang="sr-Latn-CS" dirty="0"/>
              <a:t>ора</a:t>
            </a:r>
            <a:r>
              <a:t>ци</a:t>
            </a:r>
            <a:r>
              <a:rPr lang="sr-Cyrl-CS" dirty="0"/>
              <a:t> у анализи проблема</a:t>
            </a:r>
            <a:endParaRPr dirty="0"/>
          </a:p>
        </p:txBody>
      </p:sp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Упознајмо учеснике...</a:t>
            </a:r>
            <a:endParaRPr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0051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CS" dirty="0" smtClean="0"/>
              <a:t>Име и презиме</a:t>
            </a:r>
            <a:endParaRPr lang="en-IE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CS" dirty="0" smtClean="0"/>
              <a:t>Институција/организација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CS" dirty="0" smtClean="0"/>
              <a:t>Опис посла и одговорности</a:t>
            </a:r>
            <a:endParaRPr lang="en-IE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CS" dirty="0" smtClean="0"/>
              <a:t>Познавање </a:t>
            </a:r>
            <a:r>
              <a:rPr lang="en-IE" dirty="0" smtClean="0"/>
              <a:t>PCM</a:t>
            </a:r>
            <a:endParaRPr lang="en-IE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ПРИМЕР: Стабло проблема</a:t>
            </a:r>
            <a:endParaRPr dirty="0"/>
          </a:p>
        </p:txBody>
      </p:sp>
      <p:cxnSp>
        <p:nvCxnSpPr>
          <p:cNvPr id="5" name="Straight Arrow Connector 4"/>
          <p:cNvCxnSpPr>
            <a:stCxn id="13" idx="0"/>
          </p:cNvCxnSpPr>
          <p:nvPr/>
        </p:nvCxnSpPr>
        <p:spPr>
          <a:xfrm rot="16200000" flipV="1">
            <a:off x="3458355" y="1966816"/>
            <a:ext cx="620721" cy="160657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3" idx="0"/>
            <a:endCxn id="12" idx="2"/>
          </p:cNvCxnSpPr>
          <p:nvPr/>
        </p:nvCxnSpPr>
        <p:spPr>
          <a:xfrm rot="5400000" flipH="1" flipV="1">
            <a:off x="4553910" y="2683572"/>
            <a:ext cx="414983" cy="37880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0"/>
          </p:cNvCxnSpPr>
          <p:nvPr/>
        </p:nvCxnSpPr>
        <p:spPr>
          <a:xfrm rot="5400000" flipH="1" flipV="1">
            <a:off x="5484827" y="1692969"/>
            <a:ext cx="474668" cy="23003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3" idx="2"/>
          </p:cNvCxnSpPr>
          <p:nvPr/>
        </p:nvCxnSpPr>
        <p:spPr>
          <a:xfrm rot="5400000">
            <a:off x="3687382" y="3072155"/>
            <a:ext cx="308719" cy="146052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664671"/>
            <a:ext cx="511182" cy="401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2"/>
          </p:cNvCxnSpPr>
          <p:nvPr/>
        </p:nvCxnSpPr>
        <p:spPr>
          <a:xfrm rot="16200000" flipH="1">
            <a:off x="5421749" y="2798308"/>
            <a:ext cx="381745" cy="20812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4"/>
          <p:cNvSpPr/>
          <p:nvPr/>
        </p:nvSpPr>
        <p:spPr>
          <a:xfrm>
            <a:off x="592083" y="1977941"/>
            <a:ext cx="2190781" cy="73667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400" kern="1200" dirty="0" smtClean="0"/>
              <a:t>Повећан број обољења код локалног становништва</a:t>
            </a:r>
            <a:endParaRPr lang="sr-Latn-CS" sz="1400" kern="1200" dirty="0"/>
          </a:p>
        </p:txBody>
      </p:sp>
      <p:sp>
        <p:nvSpPr>
          <p:cNvPr id="12" name="Rounded Rectangle 4"/>
          <p:cNvSpPr/>
          <p:nvPr/>
        </p:nvSpPr>
        <p:spPr>
          <a:xfrm>
            <a:off x="3837155" y="1928801"/>
            <a:ext cx="2227293" cy="73667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Општина није интересантна за инвеститоре.</a:t>
            </a:r>
            <a:endParaRPr lang="sr-Latn-CS" sz="1400" dirty="0" smtClean="0"/>
          </a:p>
        </p:txBody>
      </p:sp>
      <p:sp>
        <p:nvSpPr>
          <p:cNvPr id="13" name="Rounded Rectangle 4"/>
          <p:cNvSpPr/>
          <p:nvPr/>
        </p:nvSpPr>
        <p:spPr>
          <a:xfrm>
            <a:off x="2538056" y="3080463"/>
            <a:ext cx="4067889" cy="5675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800" b="1" kern="1200" dirty="0" smtClean="0"/>
              <a:t>Квалитет воде за пиће опада.</a:t>
            </a:r>
            <a:endParaRPr lang="sr-Latn-CS" sz="1800" b="1" kern="1200" dirty="0"/>
          </a:p>
        </p:txBody>
      </p:sp>
      <p:sp>
        <p:nvSpPr>
          <p:cNvPr id="14" name="Rounded Rectangle 6"/>
          <p:cNvSpPr/>
          <p:nvPr/>
        </p:nvSpPr>
        <p:spPr>
          <a:xfrm>
            <a:off x="592083" y="4066314"/>
            <a:ext cx="2555909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400" kern="1200" dirty="0" smtClean="0"/>
              <a:t>Повеђано бацање чврстог отпада у реку.</a:t>
            </a:r>
            <a:endParaRPr lang="sr-Latn-CS" sz="1400" kern="1200" dirty="0"/>
          </a:p>
        </p:txBody>
      </p:sp>
      <p:sp>
        <p:nvSpPr>
          <p:cNvPr id="15" name="Rounded Rectangle 8"/>
          <p:cNvSpPr/>
          <p:nvPr/>
        </p:nvSpPr>
        <p:spPr>
          <a:xfrm>
            <a:off x="592083" y="5307756"/>
            <a:ext cx="914149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Ниске казне.</a:t>
            </a:r>
            <a:endParaRPr lang="sr-Latn-CS" sz="1400" dirty="0"/>
          </a:p>
        </p:txBody>
      </p:sp>
      <p:sp>
        <p:nvSpPr>
          <p:cNvPr id="16" name="Rounded Rectangle 10"/>
          <p:cNvSpPr/>
          <p:nvPr/>
        </p:nvSpPr>
        <p:spPr>
          <a:xfrm>
            <a:off x="665109" y="6147555"/>
            <a:ext cx="2592423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Системски није решен проблем одлагања отпада.</a:t>
            </a:r>
            <a:endParaRPr lang="sr-Latn-CS" sz="1400" dirty="0"/>
          </a:p>
        </p:txBody>
      </p:sp>
      <p:sp>
        <p:nvSpPr>
          <p:cNvPr id="17" name="Rounded Rectangle 12"/>
          <p:cNvSpPr/>
          <p:nvPr/>
        </p:nvSpPr>
        <p:spPr>
          <a:xfrm>
            <a:off x="3549636" y="4066314"/>
            <a:ext cx="2848014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Отпадне воде се испуштају директно у реке.</a:t>
            </a:r>
            <a:endParaRPr lang="sr-Latn-CS" sz="1400" dirty="0"/>
          </a:p>
        </p:txBody>
      </p:sp>
      <p:sp>
        <p:nvSpPr>
          <p:cNvPr id="18" name="Rounded Rectangle 14"/>
          <p:cNvSpPr/>
          <p:nvPr/>
        </p:nvSpPr>
        <p:spPr>
          <a:xfrm>
            <a:off x="3257532" y="5380782"/>
            <a:ext cx="985851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Слаба контрола.</a:t>
            </a:r>
            <a:endParaRPr lang="sr-Latn-CS" sz="1400" dirty="0"/>
          </a:p>
        </p:txBody>
      </p:sp>
      <p:sp>
        <p:nvSpPr>
          <p:cNvPr id="19" name="Rounded Rectangle 16"/>
          <p:cNvSpPr/>
          <p:nvPr/>
        </p:nvSpPr>
        <p:spPr>
          <a:xfrm>
            <a:off x="4097332" y="6111042"/>
            <a:ext cx="1935188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Споро процесуирање прекршилаца.</a:t>
            </a:r>
            <a:endParaRPr lang="sr-Latn-CS" sz="1400" dirty="0"/>
          </a:p>
        </p:txBody>
      </p:sp>
      <p:sp>
        <p:nvSpPr>
          <p:cNvPr id="20" name="Rounded Rectangle 18"/>
          <p:cNvSpPr/>
          <p:nvPr/>
        </p:nvSpPr>
        <p:spPr>
          <a:xfrm>
            <a:off x="6726267" y="4066314"/>
            <a:ext cx="1789137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Проблеми водоводне мреже.</a:t>
            </a:r>
            <a:endParaRPr lang="sr-Latn-C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740416" y="5417295"/>
            <a:ext cx="1533546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Дотрајале водоводне цеви.</a:t>
            </a:r>
            <a:endParaRPr lang="sr-Latn-CS" sz="1400" dirty="0"/>
          </a:p>
        </p:txBody>
      </p:sp>
      <p:sp>
        <p:nvSpPr>
          <p:cNvPr id="22" name="Rounded Rectangle 22"/>
          <p:cNvSpPr/>
          <p:nvPr/>
        </p:nvSpPr>
        <p:spPr>
          <a:xfrm>
            <a:off x="6872319" y="6038016"/>
            <a:ext cx="1825650" cy="657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Неодговарајући стандарди квалитета.</a:t>
            </a:r>
            <a:endParaRPr lang="sr-Latn-CS" sz="1400" dirty="0"/>
          </a:p>
        </p:txBody>
      </p:sp>
      <p:sp>
        <p:nvSpPr>
          <p:cNvPr id="23" name="Rounded Rectangle 24"/>
          <p:cNvSpPr/>
          <p:nvPr/>
        </p:nvSpPr>
        <p:spPr>
          <a:xfrm>
            <a:off x="6929454" y="2049379"/>
            <a:ext cx="1460520" cy="73667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Cyrl-RS" sz="1400" dirty="0" smtClean="0"/>
              <a:t>Смањено интересовање туриста.</a:t>
            </a:r>
            <a:endParaRPr lang="sr-Latn-CS" sz="1400" dirty="0"/>
          </a:p>
        </p:txBody>
      </p:sp>
      <p:cxnSp>
        <p:nvCxnSpPr>
          <p:cNvPr id="24" name="Straight Arrow Connector 23"/>
          <p:cNvCxnSpPr>
            <a:stCxn id="14" idx="2"/>
            <a:endCxn id="15" idx="0"/>
          </p:cNvCxnSpPr>
          <p:nvPr/>
        </p:nvCxnSpPr>
        <p:spPr>
          <a:xfrm rot="5400000">
            <a:off x="1122674" y="4560391"/>
            <a:ext cx="673849" cy="82088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2"/>
            <a:endCxn id="16" idx="0"/>
          </p:cNvCxnSpPr>
          <p:nvPr/>
        </p:nvCxnSpPr>
        <p:spPr>
          <a:xfrm rot="16200000" flipH="1">
            <a:off x="1158855" y="5345089"/>
            <a:ext cx="1513648" cy="912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18" idx="0"/>
          </p:cNvCxnSpPr>
          <p:nvPr/>
        </p:nvCxnSpPr>
        <p:spPr>
          <a:xfrm rot="5400000">
            <a:off x="3988614" y="4395752"/>
            <a:ext cx="746875" cy="122318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9" idx="0"/>
          </p:cNvCxnSpPr>
          <p:nvPr/>
        </p:nvCxnSpPr>
        <p:spPr>
          <a:xfrm rot="16200000" flipH="1">
            <a:off x="4280717" y="5326832"/>
            <a:ext cx="1477135" cy="912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  <a:endCxn id="22" idx="0"/>
          </p:cNvCxnSpPr>
          <p:nvPr/>
        </p:nvCxnSpPr>
        <p:spPr>
          <a:xfrm rot="16200000" flipH="1">
            <a:off x="7000936" y="5253807"/>
            <a:ext cx="1404109" cy="1643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21" idx="0"/>
          </p:cNvCxnSpPr>
          <p:nvPr/>
        </p:nvCxnSpPr>
        <p:spPr>
          <a:xfrm rot="5400000">
            <a:off x="6672319" y="4468778"/>
            <a:ext cx="783388" cy="111364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29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Анализа проблема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CS" sz="2400" dirty="0" smtClean="0"/>
              <a:t>Наведите све проблеме у вези са пројектом</a:t>
            </a:r>
          </a:p>
          <a:p>
            <a:pPr marL="0" indent="360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CS" sz="2400" dirty="0" smtClean="0"/>
              <a:t>Пронађите кључни (главни) проблем/е,</a:t>
            </a:r>
          </a:p>
          <a:p>
            <a:pPr marL="0" indent="360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CS" sz="2400" dirty="0" smtClean="0"/>
              <a:t>Успоставите везе узрок-последица</a:t>
            </a:r>
          </a:p>
          <a:p>
            <a:pPr marL="0" indent="360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CS" sz="2400" dirty="0" smtClean="0"/>
              <a:t>Опишите проблеме и њихове везе.</a:t>
            </a:r>
          </a:p>
          <a:p>
            <a:pPr marL="0" indent="3600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CS" sz="2400" dirty="0" smtClean="0"/>
              <a:t>Опишите општу ситуацију у окружењу у коме спроводите пројекат.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685800"/>
            <a:ext cx="8786813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4.4 ЦИЉНЕ ГРУПЕ</a:t>
            </a:r>
            <a:endParaRPr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10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Питања</a:t>
            </a:r>
            <a:endParaRPr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dirty="0" smtClean="0"/>
              <a:t>Ко ће бити </a:t>
            </a:r>
          </a:p>
          <a:p>
            <a:pPr lvl="1"/>
            <a:r>
              <a:rPr lang="sr-Cyrl-CS" sz="2000" dirty="0" smtClean="0"/>
              <a:t>(а) циљне групе,</a:t>
            </a:r>
          </a:p>
          <a:p>
            <a:pPr lvl="1"/>
            <a:r>
              <a:rPr lang="sr-Cyrl-CS" sz="2000" dirty="0" smtClean="0"/>
              <a:t>б) крајњи корисници Вашег проејкта? 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На који начин ћете обезбедити учешће циљних група у реализацији активности пројекта? </a:t>
            </a: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57250" y="4429125"/>
            <a:ext cx="7572375" cy="1500188"/>
          </a:xfrm>
          <a:prstGeom prst="round2Diag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857250" y="2357438"/>
            <a:ext cx="7572375" cy="1857375"/>
          </a:xfrm>
          <a:prstGeom prst="round2Diag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95536" y="1836738"/>
            <a:ext cx="8229600" cy="4449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sr-Cyrl-CS" sz="2800" dirty="0" smtClean="0"/>
              <a:t>Они за које је пројекат користан на било који начин </a:t>
            </a:r>
          </a:p>
          <a:p>
            <a:pPr lvl="1" eaLnBrk="1" hangingPunct="1">
              <a:lnSpc>
                <a:spcPct val="110000"/>
              </a:lnSpc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sr-Cyrl-CS" sz="2400" dirty="0" smtClean="0">
                <a:solidFill>
                  <a:srgbClr val="CC3300"/>
                </a:solidFill>
              </a:rPr>
              <a:t>Циљне групе</a:t>
            </a:r>
            <a:r>
              <a:rPr lang="sr-Cyrl-CS" sz="2400" b="1" i="1" dirty="0" smtClean="0"/>
              <a:t> </a:t>
            </a:r>
            <a:r>
              <a:rPr lang="sr-Latn-CS" sz="2400" dirty="0" smtClean="0"/>
              <a:t>групе или ентитети на које ће пројекат имати утицаја</a:t>
            </a:r>
            <a:r>
              <a:rPr lang="sr-Cyrl-RS" sz="2400" dirty="0" smtClean="0"/>
              <a:t> директни утицај</a:t>
            </a:r>
            <a:r>
              <a:rPr lang="sr-Latn-CS" sz="2400" dirty="0" smtClean="0"/>
              <a:t>. То су </a:t>
            </a:r>
            <a:r>
              <a:rPr lang="en-US" sz="2400" dirty="0" err="1" smtClean="0"/>
              <a:t>дефинисане</a:t>
            </a:r>
            <a:r>
              <a:rPr lang="en-US" sz="2400" dirty="0" smtClean="0"/>
              <a:t> </a:t>
            </a:r>
            <a:r>
              <a:rPr lang="en-US" sz="2400" dirty="0" err="1" smtClean="0"/>
              <a:t>групе</a:t>
            </a:r>
            <a:r>
              <a:rPr lang="en-US" sz="2400" dirty="0" smtClean="0"/>
              <a:t> – </a:t>
            </a:r>
            <a:r>
              <a:rPr lang="sr-Cyrl-CS" sz="2400" dirty="0" smtClean="0"/>
              <a:t>под директним утицајем пројекта – </a:t>
            </a:r>
            <a:r>
              <a:rPr lang="sr-Latn-CS" sz="2400" i="1" dirty="0" smtClean="0">
                <a:solidFill>
                  <a:schemeClr val="tx2"/>
                </a:solidFill>
              </a:rPr>
              <a:t>target groups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lnSpc>
                <a:spcPct val="110000"/>
              </a:lnSpc>
              <a:buClr>
                <a:srgbClr val="CC3300"/>
              </a:buClr>
              <a:buFont typeface="Wingdings" pitchFamily="2" charset="2"/>
              <a:buChar char="§"/>
              <a:defRPr/>
            </a:pPr>
            <a:endParaRPr lang="sr-Cyrl-CS" sz="2400" dirty="0" smtClean="0">
              <a:solidFill>
                <a:srgbClr val="CC3300"/>
              </a:solidFill>
            </a:endParaRPr>
          </a:p>
          <a:p>
            <a:pPr lvl="1" eaLnBrk="1" hangingPunct="1">
              <a:lnSpc>
                <a:spcPct val="110000"/>
              </a:lnSpc>
              <a:buClr>
                <a:srgbClr val="CC3300"/>
              </a:buClr>
              <a:buFont typeface="Wingdings" pitchFamily="2" charset="2"/>
              <a:buChar char="§"/>
              <a:defRPr/>
            </a:pPr>
            <a:endParaRPr lang="sr-Cyrl-CS" sz="2400" dirty="0" smtClean="0">
              <a:solidFill>
                <a:srgbClr val="CC3300"/>
              </a:solidFill>
            </a:endParaRPr>
          </a:p>
          <a:p>
            <a:pPr lvl="1" eaLnBrk="1" hangingPunct="1">
              <a:lnSpc>
                <a:spcPct val="110000"/>
              </a:lnSpc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sr-Cyrl-CS" sz="2400" dirty="0" smtClean="0">
                <a:solidFill>
                  <a:srgbClr val="CC3300"/>
                </a:solidFill>
              </a:rPr>
              <a:t>Крајњи кoрисници</a:t>
            </a:r>
            <a:r>
              <a:rPr lang="sr-Cyrl-CS" sz="2400" dirty="0" smtClean="0"/>
              <a:t> су oни којима нa дужи рок прojеkaт иде у прилoг, нa нивoу делова или друштва у целини –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final </a:t>
            </a:r>
            <a:r>
              <a:rPr lang="sr-Latn-CS" sz="2400" i="1" dirty="0" smtClean="0">
                <a:solidFill>
                  <a:schemeClr val="accent2">
                    <a:lumMod val="75000"/>
                  </a:schemeClr>
                </a:solidFill>
              </a:rPr>
              <a:t>beneficiaries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53244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Циљне групе/ Крајњи корисници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928688" y="6211888"/>
            <a:ext cx="7429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b="1" i="1" u="sng" dirty="0">
                <a:solidFill>
                  <a:srgbClr val="FF0000"/>
                </a:solidFill>
                <a:latin typeface="+mj-lt"/>
              </a:rPr>
              <a:t>Практичан савет</a:t>
            </a:r>
            <a:r>
              <a:rPr lang="sr-Latn-CS" sz="2000" b="1" dirty="0">
                <a:solidFill>
                  <a:srgbClr val="FF0000"/>
                </a:solidFill>
                <a:latin typeface="+mj-lt"/>
              </a:rPr>
              <a:t>: увек навести број корисника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Зашто?</a:t>
            </a:r>
            <a:endParaRPr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979613"/>
            <a:ext cx="8229600" cy="44497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r-Cyrl-CS" sz="2400" dirty="0" smtClean="0"/>
              <a:t>Сазнати интересе заинтересованих страна у вези са предметом интервенције.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Сазнати ко је подршка, ко је неодлучан, а ко је противник,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Сазнати (потенцијалне) конфликте,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Проценити ризике имплементације,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Идентификовати могућности/шансе за за сарадњу.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Одлучити о нивоу учешћа,</a:t>
            </a:r>
          </a:p>
          <a:p>
            <a:pPr>
              <a:spcAft>
                <a:spcPts val="600"/>
              </a:spcAft>
            </a:pPr>
            <a:r>
              <a:rPr lang="sr-Cyrl-CS" sz="2400" dirty="0" smtClean="0"/>
              <a:t>Креирати план.</a:t>
            </a:r>
            <a:endParaRPr lang="en-U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14813" y="4089400"/>
            <a:ext cx="4714875" cy="2697163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Ко </a:t>
            </a:r>
            <a:r>
              <a:rPr lang="sr-Cyrl-CS" dirty="0" smtClean="0"/>
              <a:t>је то?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2000250"/>
            <a:ext cx="8786812" cy="18573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П</a:t>
            </a:r>
            <a:r>
              <a:rPr lang="sr-Latn-CS" sz="2000" dirty="0" smtClean="0"/>
              <a:t>ојединци, групе, институције</a:t>
            </a:r>
            <a:r>
              <a:rPr lang="sr-Cyrl-CS" sz="2000" dirty="0" smtClean="0"/>
              <a:t>,</a:t>
            </a:r>
            <a:r>
              <a:rPr lang="sr-Latn-CS" sz="2000" dirty="0" smtClean="0"/>
              <a:t> фирме које могу бити </a:t>
            </a:r>
            <a:r>
              <a:rPr lang="sr-Cyrl-CS" sz="2000" b="1" dirty="0" smtClean="0"/>
              <a:t>у </a:t>
            </a:r>
            <a:r>
              <a:rPr lang="sr-Latn-CS" sz="2000" b="1" dirty="0" smtClean="0"/>
              <a:t>вез</a:t>
            </a:r>
            <a:r>
              <a:rPr lang="sr-Cyrl-CS" sz="2000" b="1" dirty="0" smtClean="0"/>
              <a:t>и </a:t>
            </a:r>
            <a:r>
              <a:rPr lang="sr-Latn-CS" sz="2000" b="1" dirty="0" smtClean="0"/>
              <a:t>са пројектом</a:t>
            </a:r>
            <a:r>
              <a:rPr lang="sr-Cyrl-CS" sz="2000" dirty="0" smtClean="0"/>
              <a:t>. </a:t>
            </a:r>
          </a:p>
          <a:p>
            <a:r>
              <a:rPr lang="sr-Cyrl-CS" sz="2000" dirty="0" smtClean="0"/>
              <a:t>Могу (</a:t>
            </a:r>
            <a:r>
              <a:rPr lang="en-US" sz="2000" dirty="0" smtClean="0"/>
              <a:t>н</a:t>
            </a:r>
            <a:r>
              <a:rPr lang="sr-Latn-CS" sz="2000" dirty="0" smtClean="0"/>
              <a:t>епосредно или посредно</a:t>
            </a:r>
            <a:r>
              <a:rPr lang="sr-Cyrl-CS" sz="2000" dirty="0" smtClean="0"/>
              <a:t>)</a:t>
            </a:r>
            <a:r>
              <a:rPr lang="sr-Latn-CS" sz="2000" dirty="0" smtClean="0"/>
              <a:t>, </a:t>
            </a:r>
            <a:r>
              <a:rPr lang="sr-Cyrl-CS" sz="2000" dirty="0" smtClean="0"/>
              <a:t>(</a:t>
            </a:r>
            <a:r>
              <a:rPr lang="sr-Latn-CS" sz="2000" dirty="0" smtClean="0"/>
              <a:t>позитивно или негативно</a:t>
            </a:r>
            <a:r>
              <a:rPr lang="sr-Cyrl-CS" sz="2000" dirty="0" smtClean="0"/>
              <a:t>)</a:t>
            </a:r>
            <a:r>
              <a:rPr lang="de-DE" sz="2000" dirty="0" smtClean="0"/>
              <a:t> – </a:t>
            </a:r>
            <a:r>
              <a:rPr lang="sr-Latn-CS" sz="2000" b="1" dirty="0" smtClean="0"/>
              <a:t>утицати</a:t>
            </a:r>
            <a:r>
              <a:rPr lang="sr-Latn-CS" sz="2000" dirty="0" smtClean="0"/>
              <a:t> или бити </a:t>
            </a:r>
            <a:r>
              <a:rPr lang="sr-Latn-CS" sz="2000" b="1" dirty="0" smtClean="0"/>
              <a:t>пре</a:t>
            </a:r>
            <a:r>
              <a:rPr lang="en-US" sz="2000" b="1" dirty="0" smtClean="0"/>
              <a:t>д</a:t>
            </a:r>
            <a:r>
              <a:rPr lang="sr-Latn-CS" sz="2000" b="1" dirty="0" smtClean="0"/>
              <a:t>мет на који утичу </a:t>
            </a:r>
            <a:r>
              <a:rPr lang="sr-Latn-CS" sz="2000" dirty="0" smtClean="0"/>
              <a:t>процеси и исход пројеката</a:t>
            </a:r>
            <a:r>
              <a:rPr lang="sr-Cyrl-CS" sz="2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CS" sz="2000" b="1" dirty="0" smtClean="0"/>
              <a:t>Сагледати</a:t>
            </a:r>
            <a:r>
              <a:rPr lang="sr-Cyrl-CS" sz="2000" dirty="0" smtClean="0"/>
              <a:t>: </a:t>
            </a:r>
            <a:r>
              <a:rPr lang="sr-Latn-CS" sz="2000" dirty="0" smtClean="0"/>
              <a:t>како рачунати на заинтересоване</a:t>
            </a:r>
            <a:r>
              <a:rPr lang="sr-Cyrl-CS" sz="2000" dirty="0" smtClean="0"/>
              <a:t> стране; </a:t>
            </a:r>
            <a:r>
              <a:rPr lang="sr-Latn-CS" sz="2000" dirty="0" smtClean="0"/>
              <a:t>које кораке предузети</a:t>
            </a:r>
            <a:r>
              <a:rPr lang="sr-Cyrl-CS" sz="2000" dirty="0" smtClean="0"/>
              <a:t>; </a:t>
            </a:r>
            <a:r>
              <a:rPr lang="sr-Latn-CS" sz="2000" dirty="0" smtClean="0"/>
              <a:t>како се односити према њима</a:t>
            </a:r>
            <a:r>
              <a:rPr lang="sr-Cyrl-CS" sz="2000" dirty="0" smtClean="0"/>
              <a:t>.</a:t>
            </a: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7688" y="4071938"/>
            <a:ext cx="4214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CS" sz="2200" b="1" dirty="0">
                <a:latin typeface="+mn-lt"/>
              </a:rPr>
              <a:t>Појединци, групе, организације који могу да:</a:t>
            </a:r>
          </a:p>
          <a:p>
            <a:pPr marL="360000" indent="-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200" dirty="0">
                <a:latin typeface="+mn-lt"/>
              </a:rPr>
              <a:t>утичу на пројекат</a:t>
            </a:r>
          </a:p>
          <a:p>
            <a:pPr marL="360000" indent="-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200" dirty="0">
                <a:latin typeface="+mn-lt"/>
              </a:rPr>
              <a:t>осете утицај пројекта</a:t>
            </a:r>
          </a:p>
          <a:p>
            <a:pPr marL="360000" indent="-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200" dirty="0">
                <a:latin typeface="+mn-lt"/>
              </a:rPr>
              <a:t>подрже пројекат макар посредно</a:t>
            </a:r>
          </a:p>
          <a:p>
            <a:pPr marL="360000" indent="-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200" dirty="0">
                <a:latin typeface="+mn-lt"/>
              </a:rPr>
              <a:t>постану противници пројекта</a:t>
            </a:r>
          </a:p>
          <a:p>
            <a:pPr marL="360000" indent="-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200" dirty="0">
                <a:latin typeface="+mn-lt"/>
              </a:rPr>
              <a:t>буду укључени у рад на пројекту</a:t>
            </a:r>
            <a:endParaRPr lang="en-US" sz="30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50" y="4071938"/>
            <a:ext cx="3643313" cy="27146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7188" y="4071938"/>
            <a:ext cx="3643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r-Latn-CS" sz="2000" b="1" dirty="0">
                <a:latin typeface="+mn-lt"/>
              </a:rPr>
              <a:t>Четири главне групе </a:t>
            </a:r>
            <a:r>
              <a:rPr lang="sr-Cyrl-CS" sz="2000" b="1" dirty="0">
                <a:latin typeface="+mn-lt"/>
              </a:rPr>
              <a:t>за</a:t>
            </a:r>
            <a:r>
              <a:rPr lang="sr-Latn-CS" sz="2000" b="1" dirty="0">
                <a:latin typeface="+mn-lt"/>
              </a:rPr>
              <a:t>интерес</a:t>
            </a:r>
            <a:r>
              <a:rPr lang="sr-Cyrl-CS" sz="2000" b="1" dirty="0">
                <a:latin typeface="+mn-lt"/>
              </a:rPr>
              <a:t>ованих </a:t>
            </a:r>
            <a:r>
              <a:rPr lang="sr-Latn-CS" sz="2000" b="1" dirty="0">
                <a:latin typeface="+mn-lt"/>
              </a:rPr>
              <a:t>страна: </a:t>
            </a:r>
            <a:endParaRPr lang="en-US" sz="2000" b="1" dirty="0">
              <a:latin typeface="+mn-lt"/>
            </a:endParaRPr>
          </a:p>
          <a:p>
            <a:pPr marL="182880" lvl="1" indent="-18288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r-Latn-CS" sz="2000" dirty="0">
                <a:latin typeface="+mn-lt"/>
              </a:rPr>
              <a:t>Они који имају користи (штете!) </a:t>
            </a:r>
            <a:endParaRPr lang="en-US" sz="2000" dirty="0">
              <a:latin typeface="+mn-lt"/>
            </a:endParaRPr>
          </a:p>
          <a:p>
            <a:pPr marL="182880" lvl="1" indent="-18288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r-Latn-CS" sz="2000" dirty="0">
                <a:latin typeface="+mn-lt"/>
              </a:rPr>
              <a:t>Они који раде на спровођењу </a:t>
            </a:r>
            <a:endParaRPr lang="en-US" sz="2000" dirty="0">
              <a:latin typeface="+mn-lt"/>
            </a:endParaRPr>
          </a:p>
          <a:p>
            <a:pPr marL="182880" lvl="1" indent="-18288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r-Latn-CS" sz="2000" dirty="0">
                <a:latin typeface="+mn-lt"/>
              </a:rPr>
              <a:t>Финансијери </a:t>
            </a:r>
            <a:endParaRPr lang="en-US" sz="2000" dirty="0">
              <a:latin typeface="+mn-lt"/>
            </a:endParaRPr>
          </a:p>
          <a:p>
            <a:pPr marL="182880" lvl="1" indent="-18288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r-Latn-CS" sz="2000" dirty="0">
                <a:latin typeface="+mn-lt"/>
              </a:rPr>
              <a:t>Они који доносе одлуке </a:t>
            </a:r>
            <a:endParaRPr lang="en-US" sz="2000" dirty="0">
              <a:latin typeface="+mn-lt"/>
            </a:endParaRPr>
          </a:p>
        </p:txBody>
      </p:sp>
      <p:pic>
        <p:nvPicPr>
          <p:cNvPr id="9" name="Picture 8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Кључни кораци</a:t>
            </a:r>
            <a:endParaRPr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5850"/>
          </a:xfrm>
        </p:spPr>
        <p:txBody>
          <a:bodyPr/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Latn-CS" sz="2000" dirty="0" smtClean="0"/>
              <a:t>Идентификовати све групе које могу имати интерес за пројекат </a:t>
            </a:r>
            <a:r>
              <a:rPr lang="en-GB" sz="2000" dirty="0" smtClean="0"/>
              <a:t>(</a:t>
            </a:r>
            <a:r>
              <a:rPr lang="sr-Latn-CS" sz="2000" dirty="0" smtClean="0"/>
              <a:t>корисници</a:t>
            </a:r>
            <a:r>
              <a:rPr lang="en-GB" sz="2000" dirty="0" smtClean="0"/>
              <a:t>, </a:t>
            </a:r>
            <a:r>
              <a:rPr lang="sr-Latn-CS" sz="2000" dirty="0" smtClean="0"/>
              <a:t>угрожене групе</a:t>
            </a:r>
            <a:r>
              <a:rPr lang="en-US" sz="2000" dirty="0" smtClean="0"/>
              <a:t>, </a:t>
            </a:r>
            <a:r>
              <a:rPr lang="sr-Latn-CS" sz="2000" dirty="0" smtClean="0"/>
              <a:t>могуће групе изложене негати</a:t>
            </a:r>
            <a:r>
              <a:rPr lang="en-US" sz="2000" dirty="0" smtClean="0"/>
              <a:t>в</a:t>
            </a:r>
            <a:r>
              <a:rPr lang="sr-Latn-CS" sz="2000" dirty="0" smtClean="0"/>
              <a:t>ном утицају</a:t>
            </a:r>
            <a:r>
              <a:rPr lang="en-US" sz="2000" dirty="0" smtClean="0"/>
              <a:t>,</a:t>
            </a:r>
            <a:r>
              <a:rPr lang="sr-Cyrl-CS" sz="2000" dirty="0" smtClean="0"/>
              <a:t> финансијери, они који спроводе, доносиоци одлука ....</a:t>
            </a:r>
            <a:endParaRPr lang="en-US" sz="20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Cyrl-CS" sz="2000" dirty="0" smtClean="0"/>
              <a:t>Проценити њихов број.</a:t>
            </a:r>
            <a:endParaRPr lang="en-US" sz="20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Latn-CS" sz="2000" dirty="0" smtClean="0"/>
              <a:t>Истражити њихове</a:t>
            </a:r>
            <a:r>
              <a:rPr lang="sr-Cyrl-CS" sz="2000" dirty="0" smtClean="0"/>
              <a:t> карактеристике (друштвене, економске, пол, структура), р</a:t>
            </a:r>
            <a:r>
              <a:rPr lang="sr-Latn-CS" sz="2000" dirty="0" smtClean="0"/>
              <a:t>азличите интересе,</a:t>
            </a:r>
            <a:r>
              <a:rPr lang="sr-Cyrl-CS" sz="2000" dirty="0" smtClean="0"/>
              <a:t> потенцијале и ограничења (знање, искуство, могући допринос) ... </a:t>
            </a:r>
            <a:endParaRPr lang="en-US" sz="20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Latn-CS" sz="2000" dirty="0" smtClean="0"/>
              <a:t>Одређивање </a:t>
            </a:r>
            <a:r>
              <a:rPr lang="sr-Cyrl-CS" sz="2000" dirty="0" smtClean="0"/>
              <a:t>значаја </a:t>
            </a:r>
            <a:r>
              <a:rPr lang="sr-Latn-CS" sz="2000" dirty="0" smtClean="0"/>
              <a:t>и утицаја</a:t>
            </a:r>
            <a:r>
              <a:rPr lang="sr-Cyrl-CS" sz="2000" dirty="0" smtClean="0"/>
              <a:t> (висок, средњи, низак).</a:t>
            </a:r>
            <a:endParaRPr lang="en-US" sz="20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Cyrl-CS" sz="2000" dirty="0" smtClean="0"/>
              <a:t>Анализа њихових интереса и очекивања од пројекта, о</a:t>
            </a:r>
            <a:r>
              <a:rPr lang="sr-Latn-CS" sz="2000" dirty="0" smtClean="0"/>
              <a:t>дредити степен сарадње или конфликта међу њима </a:t>
            </a:r>
            <a:endParaRPr lang="en-US" sz="20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</a:pPr>
            <a:r>
              <a:rPr lang="sr-Latn-CS" sz="2000" dirty="0" smtClean="0"/>
              <a:t>Формулисање Стратегије учешћа </a:t>
            </a:r>
            <a:r>
              <a:rPr lang="sr-Cyrl-CS" sz="2000" dirty="0" smtClean="0"/>
              <a:t>заи</a:t>
            </a:r>
            <a:r>
              <a:rPr lang="sr-Latn-CS" sz="2000" dirty="0" smtClean="0"/>
              <a:t>нтерес</a:t>
            </a:r>
            <a:r>
              <a:rPr lang="sr-Cyrl-CS" sz="2000" dirty="0" smtClean="0"/>
              <a:t>ова</a:t>
            </a:r>
            <a:r>
              <a:rPr lang="sr-Latn-CS" sz="2000" dirty="0" smtClean="0"/>
              <a:t>них с</a:t>
            </a:r>
            <a:r>
              <a:rPr lang="en-US" sz="2000" dirty="0" smtClean="0"/>
              <a:t>т</a:t>
            </a:r>
            <a:r>
              <a:rPr lang="sr-Latn-CS" sz="2000" dirty="0" smtClean="0"/>
              <a:t>рана у смислу анализе, планирања и спровођења. </a:t>
            </a:r>
            <a:endParaRPr lang="en-US" sz="20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r-Cyrl-CS" dirty="0" smtClean="0"/>
              <a:t>Матрица анализе</a:t>
            </a:r>
            <a:endParaRPr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" y="2305050"/>
          <a:ext cx="8429683" cy="356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857256"/>
                <a:gridCol w="1643074"/>
                <a:gridCol w="1357322"/>
                <a:gridCol w="1928826"/>
                <a:gridCol w="1357321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sr-Cyrl-CS" sz="1600" i="0" dirty="0" smtClean="0">
                          <a:latin typeface="+mj-lt"/>
                        </a:rPr>
                        <a:t>Заинтересо-вана страна</a:t>
                      </a:r>
                      <a:endParaRPr lang="en-US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i="0" dirty="0" smtClean="0">
                          <a:latin typeface="+mj-lt"/>
                        </a:rPr>
                        <a:t>Проце-њен број</a:t>
                      </a:r>
                      <a:endParaRPr lang="en-US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i="0" dirty="0" smtClean="0">
                          <a:latin typeface="+mj-lt"/>
                        </a:rPr>
                        <a:t>Карактеристике, потенцијали и ограничења</a:t>
                      </a:r>
                      <a:endParaRPr lang="en-US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/>
                        <a:t>Значај и утицај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altLang="en-US" sz="1600" b="1" i="0" dirty="0" smtClean="0">
                          <a:latin typeface="+mj-lt"/>
                        </a:rPr>
                        <a:t>Интереси и очекивања</a:t>
                      </a:r>
                      <a:endParaRPr lang="en-US" altLang="en-US" sz="1600" b="1" i="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sr-Cyrl-CS" altLang="en-US" sz="1600" b="1" i="0" dirty="0" smtClean="0">
                          <a:latin typeface="+mj-lt"/>
                        </a:rPr>
                        <a:t>Утицај пројекта на  ЗС-е</a:t>
                      </a:r>
                      <a:endParaRPr lang="de-DE" altLang="en-US" sz="1600" b="1" i="0" dirty="0" smtClean="0">
                        <a:latin typeface="+mj-lt"/>
                      </a:endParaRPr>
                    </a:p>
                    <a:p>
                      <a:pPr algn="ctr"/>
                      <a:endParaRPr lang="en-US" sz="1600" i="0" dirty="0">
                        <a:latin typeface="+mj-lt"/>
                      </a:endParaRPr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 algn="ctr">
                        <a:lnSpc>
                          <a:spcPct val="90000"/>
                        </a:lnSpc>
                        <a:buFontTx/>
                        <a:buNone/>
                      </a:pPr>
                      <a:endParaRPr lang="de-DE" altLang="en-US" sz="1600" b="1" i="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sr-Cyrl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sr-Cyrl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sr-Cyrl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688" y="228600"/>
            <a:ext cx="7620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CS" dirty="0" smtClean="0"/>
              <a:t>РАД: Анализа стејкхолдера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Дефинишите ко су све зинтересоване стране у пројекту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Попуните матрицу заинтересованих страна.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Издвојте циљне групе и крајње кориснике пројекта.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Поглавља из матрице пренесите у образац.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Опис, утицај, значај, очекивања и потребе, утицај пројекта.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endParaRPr lang="sr-Cyrl-CS" sz="24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endParaRPr lang="en-US" sz="2400"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ПРОЈЕКАТ</a:t>
            </a:r>
            <a:endParaRPr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685800"/>
            <a:ext cx="8786813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4.5 ЦИЉЕВИ ПРОЈЕКТА</a:t>
            </a:r>
            <a:endParaRPr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Два нивоа циљева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Cyrl-RS" sz="2400" b="1" dirty="0" smtClean="0"/>
          </a:p>
          <a:p>
            <a:pPr>
              <a:defRPr/>
            </a:pPr>
            <a:r>
              <a:rPr lang="sr-Latn-CS" sz="2400" b="1" dirty="0" smtClean="0"/>
              <a:t>Општи циљ унапређења</a:t>
            </a:r>
            <a:r>
              <a:rPr lang="sr-Latn-CS" sz="2400" dirty="0" smtClean="0"/>
              <a:t> </a:t>
            </a:r>
            <a:endParaRPr lang="en-US" sz="2400" dirty="0" smtClean="0"/>
          </a:p>
          <a:p>
            <a:pPr lvl="1">
              <a:defRPr/>
            </a:pPr>
            <a:r>
              <a:rPr lang="sr-Latn-CS" sz="2000" dirty="0" smtClean="0"/>
              <a:t>дугорочна перспектива, нпр. </a:t>
            </a:r>
            <a:r>
              <a:rPr lang="sr-Cyrl-RS" sz="2000" dirty="0" smtClean="0"/>
              <a:t>Пружен допринос унапређењу </a:t>
            </a:r>
            <a:r>
              <a:rPr lang="sr-Latn-CS" sz="2000" dirty="0" smtClean="0"/>
              <a:t>социјалн</a:t>
            </a:r>
            <a:r>
              <a:rPr lang="sr-Cyrl-RS" sz="2000" dirty="0" smtClean="0"/>
              <a:t>е</a:t>
            </a:r>
            <a:r>
              <a:rPr lang="sr-Latn-CS" sz="2000" dirty="0" smtClean="0"/>
              <a:t> политик</a:t>
            </a:r>
            <a:r>
              <a:rPr lang="sr-Cyrl-RS" sz="2000" dirty="0" smtClean="0"/>
              <a:t>е</a:t>
            </a:r>
            <a:r>
              <a:rPr lang="sr-Latn-CS" sz="2000" dirty="0" smtClean="0"/>
              <a:t>, економски раст  </a:t>
            </a:r>
            <a:endParaRPr lang="en-US" sz="2000" dirty="0" smtClean="0"/>
          </a:p>
          <a:p>
            <a:pPr lvl="1">
              <a:defRPr/>
            </a:pPr>
            <a:r>
              <a:rPr lang="sr-Latn-CS" sz="2000" dirty="0" smtClean="0"/>
              <a:t>Време</a:t>
            </a:r>
            <a:r>
              <a:rPr lang="en-GB" sz="2000" dirty="0" smtClean="0"/>
              <a:t>: </a:t>
            </a:r>
            <a:r>
              <a:rPr lang="sr-Cyrl-CS" sz="2000" dirty="0" smtClean="0"/>
              <a:t>3 - </a:t>
            </a:r>
            <a:r>
              <a:rPr lang="en-GB" sz="2000" dirty="0" smtClean="0"/>
              <a:t>5 </a:t>
            </a:r>
            <a:r>
              <a:rPr lang="sr-Latn-CS" sz="2000" dirty="0" smtClean="0"/>
              <a:t>година </a:t>
            </a:r>
            <a:endParaRPr lang="en-US" sz="2000" dirty="0" smtClean="0"/>
          </a:p>
          <a:p>
            <a:pPr>
              <a:defRPr/>
            </a:pPr>
            <a:endParaRPr lang="sr-Cyrl-RS" sz="2400" b="1" dirty="0" smtClean="0"/>
          </a:p>
          <a:p>
            <a:pPr>
              <a:defRPr/>
            </a:pPr>
            <a:r>
              <a:rPr lang="sr-Cyrl-RS" sz="2400" b="1" dirty="0" smtClean="0"/>
              <a:t>Специфични ц</a:t>
            </a:r>
            <a:r>
              <a:rPr lang="sr-Latn-CS" sz="2400" b="1" dirty="0" smtClean="0"/>
              <a:t>иљ</a:t>
            </a:r>
            <a:r>
              <a:rPr lang="sr-Cyrl-CS" sz="2400" b="1" dirty="0" smtClean="0"/>
              <a:t>(</a:t>
            </a:r>
            <a:r>
              <a:rPr lang="sr-Latn-CS" sz="2400" b="1" dirty="0" smtClean="0"/>
              <a:t>еви</a:t>
            </a:r>
            <a:r>
              <a:rPr lang="sr-Cyrl-CS" sz="2400" b="1" dirty="0" smtClean="0"/>
              <a:t>) </a:t>
            </a:r>
            <a:r>
              <a:rPr lang="sr-Latn-CS" sz="2400" b="1" dirty="0" smtClean="0"/>
              <a:t>пројекта</a:t>
            </a:r>
            <a:endParaRPr lang="en-US" sz="2400" dirty="0" smtClean="0"/>
          </a:p>
          <a:p>
            <a:pPr lvl="1">
              <a:defRPr/>
            </a:pPr>
            <a:r>
              <a:rPr lang="sr-Cyrl-CS" sz="2000" dirty="0" smtClean="0"/>
              <a:t>ц</a:t>
            </a:r>
            <a:r>
              <a:rPr lang="sr-Latn-CS" sz="2000" dirty="0" smtClean="0"/>
              <a:t>иљеви које пројекат треба да постигн</a:t>
            </a:r>
            <a:r>
              <a:rPr lang="sr-Cyrl-CS" sz="2000" dirty="0" smtClean="0"/>
              <a:t>е и </a:t>
            </a:r>
            <a:r>
              <a:rPr lang="sr-Latn-CS" sz="2000" dirty="0" smtClean="0"/>
              <a:t>реш</a:t>
            </a:r>
            <a:r>
              <a:rPr lang="sr-Cyrl-CS" sz="2000" dirty="0" smtClean="0"/>
              <a:t>и на крају пројекта</a:t>
            </a:r>
            <a:endParaRPr lang="en-US" sz="2000" dirty="0" smtClean="0"/>
          </a:p>
          <a:p>
            <a:pPr lvl="1">
              <a:defRPr/>
            </a:pPr>
            <a:r>
              <a:rPr lang="sr-Latn-CS" sz="2000" dirty="0" smtClean="0"/>
              <a:t>временски рок</a:t>
            </a:r>
            <a:r>
              <a:rPr lang="sr-Cyrl-CS" sz="2000" dirty="0" smtClean="0"/>
              <a:t> </a:t>
            </a:r>
            <a:r>
              <a:rPr lang="sr-Latn-CS" sz="2000" dirty="0" smtClean="0"/>
              <a:t>(0-</a:t>
            </a:r>
            <a:r>
              <a:rPr lang="sr-Cyrl-CS" sz="2000" dirty="0" smtClean="0"/>
              <a:t>1 </a:t>
            </a:r>
            <a:r>
              <a:rPr lang="sr-Latn-CS" sz="2000" dirty="0" smtClean="0"/>
              <a:t>године</a:t>
            </a:r>
            <a:r>
              <a:rPr lang="sr-Cyrl-CS" sz="2000" dirty="0" smtClean="0"/>
              <a:t>)</a:t>
            </a:r>
            <a:r>
              <a:rPr lang="sr-Latn-CS" sz="2000" dirty="0" smtClean="0"/>
              <a:t>.   </a:t>
            </a:r>
            <a:endParaRPr lang="en-US" sz="20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Cyrl-CS" dirty="0"/>
              <a:t>Како направити стабло циљева?</a:t>
            </a:r>
            <a:endParaRPr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979613"/>
            <a:ext cx="8229600" cy="2806700"/>
          </a:xfrm>
        </p:spPr>
        <p:txBody>
          <a:bodyPr/>
          <a:lstStyle/>
          <a:p>
            <a:pPr marL="365760" indent="-365760" eaLnBrk="1" hangingPunct="1">
              <a:lnSpc>
                <a:spcPct val="80000"/>
              </a:lnSpc>
              <a:defRPr/>
            </a:pPr>
            <a:r>
              <a:rPr lang="sr-Cyrl-CS" sz="2000" b="1" dirty="0" smtClean="0">
                <a:solidFill>
                  <a:srgbClr val="FF0000"/>
                </a:solidFill>
              </a:rPr>
              <a:t>Преформулисати</a:t>
            </a:r>
            <a:r>
              <a:rPr lang="sr-Cyrl-CS" sz="2000" dirty="0" smtClean="0"/>
              <a:t> све негативне ситуације у позитивне, пожељне и реално остварљиве </a:t>
            </a:r>
          </a:p>
          <a:p>
            <a:pPr marL="365760" indent="-365760" eaLnBrk="1" hangingPunct="1">
              <a:lnSpc>
                <a:spcPct val="80000"/>
              </a:lnSpc>
              <a:defRPr/>
            </a:pPr>
            <a:r>
              <a:rPr lang="sr-Cyrl-CS" sz="2000" dirty="0" smtClean="0"/>
              <a:t>Узрочно-последични односи постају односи </a:t>
            </a:r>
            <a:r>
              <a:rPr lang="sr-Cyrl-CS" sz="2000" b="1" dirty="0" smtClean="0">
                <a:solidFill>
                  <a:srgbClr val="FF0000"/>
                </a:solidFill>
              </a:rPr>
              <a:t>средства-циљеви</a:t>
            </a:r>
            <a:r>
              <a:rPr lang="sr-Cyrl-CS" sz="2000" dirty="0" smtClean="0">
                <a:solidFill>
                  <a:srgbClr val="FF0000"/>
                </a:solidFill>
              </a:rPr>
              <a:t>,</a:t>
            </a:r>
            <a:r>
              <a:rPr lang="sr-Cyrl-CS" sz="2000" dirty="0" smtClean="0"/>
              <a:t> проверити да ли су односи комплетни и логични</a:t>
            </a:r>
          </a:p>
          <a:p>
            <a:pPr>
              <a:spcAft>
                <a:spcPts val="600"/>
              </a:spcAft>
              <a:defRPr/>
            </a:pPr>
            <a:r>
              <a:rPr lang="sr-Cyrl-CS" sz="2000" b="1" dirty="0" smtClean="0">
                <a:solidFill>
                  <a:srgbClr val="FF0000"/>
                </a:solidFill>
              </a:rPr>
              <a:t>Ако је потребно</a:t>
            </a:r>
            <a:r>
              <a:rPr lang="sr-Cyrl-CS" sz="2000" dirty="0" smtClean="0"/>
              <a:t>: прерадити, додати или одбацити поједине циљеве</a:t>
            </a:r>
          </a:p>
          <a:p>
            <a:pPr>
              <a:spcAft>
                <a:spcPts val="600"/>
              </a:spcAft>
              <a:defRPr/>
            </a:pPr>
            <a:r>
              <a:rPr lang="sr-Cyrl-CS" sz="2000" dirty="0" smtClean="0"/>
              <a:t>Проверити </a:t>
            </a:r>
            <a:r>
              <a:rPr lang="sr-Cyrl-CS" sz="2000" b="1" dirty="0" smtClean="0">
                <a:solidFill>
                  <a:srgbClr val="FF0000"/>
                </a:solidFill>
              </a:rPr>
              <a:t>хијерархију</a:t>
            </a:r>
            <a:r>
              <a:rPr lang="sr-Cyrl-CS" sz="2000" dirty="0" smtClean="0"/>
              <a:t> циљева и </a:t>
            </a:r>
            <a:r>
              <a:rPr lang="sr-Cyrl-CS" sz="2000" b="1" dirty="0" smtClean="0">
                <a:solidFill>
                  <a:srgbClr val="FF0000"/>
                </a:solidFill>
              </a:rPr>
              <a:t>графички</a:t>
            </a:r>
            <a:r>
              <a:rPr lang="sr-Cyrl-CS" sz="2000" dirty="0" smtClean="0"/>
              <a:t> приказати</a:t>
            </a:r>
          </a:p>
          <a:p>
            <a:pPr>
              <a:spcAft>
                <a:spcPts val="600"/>
              </a:spcAft>
              <a:defRPr/>
            </a:pPr>
            <a:endParaRPr lang="sr-Cyrl-CS" sz="2000" dirty="0" smtClean="0"/>
          </a:p>
          <a:p>
            <a:pPr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sr-Cyrl-CS" sz="2000" b="1" i="1" dirty="0" smtClean="0"/>
              <a:t>ПРИМЕР: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63" y="5429261"/>
            <a:ext cx="2428875" cy="9286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sz="2400" dirty="0"/>
              <a:t>Квалитет воде у реци опада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3286125" y="5500698"/>
            <a:ext cx="2071688" cy="71437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3563" y="5429261"/>
            <a:ext cx="2928937" cy="9286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sz="2400" dirty="0"/>
              <a:t>Побољшан квалитет воде у реци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85813" y="5000636"/>
            <a:ext cx="1714500" cy="3571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b="1" dirty="0"/>
              <a:t>ПРОБЛЕМ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286500" y="5000636"/>
            <a:ext cx="1714500" cy="3571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b="1" dirty="0"/>
              <a:t>ЦИЉ</a:t>
            </a:r>
            <a:endParaRPr lang="en-US" b="1" dirty="0"/>
          </a:p>
        </p:txBody>
      </p:sp>
      <p:pic>
        <p:nvPicPr>
          <p:cNvPr id="9" name="Picture 8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4787900" y="1419225"/>
            <a:ext cx="3529013" cy="5113338"/>
          </a:xfrm>
          <a:prstGeom prst="rect">
            <a:avLst/>
          </a:prstGeom>
          <a:solidFill>
            <a:srgbClr val="808080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28600"/>
            <a:ext cx="8786812" cy="1143000"/>
          </a:xfrm>
        </p:spPr>
        <p:txBody>
          <a:bodyPr/>
          <a:lstStyle/>
          <a:p>
            <a:pPr algn="l">
              <a:defRPr/>
            </a:pPr>
            <a:r>
              <a:rPr lang="sr-Cyrl-CS" dirty="0" smtClean="0">
                <a:cs typeface="Arial" pitchFamily="34" charset="0"/>
              </a:rPr>
              <a:t>Стабло проблема–Стабло циљева</a:t>
            </a:r>
            <a:endParaRPr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159375" y="1560513"/>
            <a:ext cx="29845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3200" b="1" u="sng" dirty="0">
                <a:latin typeface="+mj-lt"/>
              </a:rPr>
              <a:t>Стабло циљева</a:t>
            </a:r>
            <a:endParaRPr lang="en-GB" sz="3200" b="1" u="sng" dirty="0">
              <a:latin typeface="+mj-lt"/>
            </a:endParaRPr>
          </a:p>
          <a:p>
            <a:pPr algn="ctr">
              <a:defRPr/>
            </a:pPr>
            <a:r>
              <a:rPr lang="sr-Cyrl-CS" sz="3200" dirty="0">
                <a:latin typeface="+mj-lt"/>
              </a:rPr>
              <a:t>Општи циљ</a:t>
            </a:r>
            <a:endParaRPr lang="en-GB" sz="3200" dirty="0">
              <a:latin typeface="+mj-lt"/>
            </a:endParaRP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endParaRPr lang="en-GB" sz="4400" dirty="0">
              <a:latin typeface="+mj-lt"/>
            </a:endParaRPr>
          </a:p>
          <a:p>
            <a:pPr algn="ctr">
              <a:defRPr/>
            </a:pPr>
            <a:r>
              <a:rPr lang="sr-Cyrl-RS" sz="3200" b="1" dirty="0" smtClean="0">
                <a:latin typeface="+mj-lt"/>
              </a:rPr>
              <a:t>Специфични циљеви</a:t>
            </a:r>
            <a:endParaRPr lang="en-GB" sz="3200" b="1" dirty="0">
              <a:latin typeface="+mj-lt"/>
            </a:endParaRP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endParaRPr lang="en-GB" sz="2000" dirty="0">
              <a:latin typeface="+mj-lt"/>
            </a:endParaRPr>
          </a:p>
          <a:p>
            <a:pPr algn="ctr">
              <a:defRPr/>
            </a:pPr>
            <a:r>
              <a:rPr lang="sr-Cyrl-CS" sz="3200" dirty="0">
                <a:solidFill>
                  <a:srgbClr val="FF0000"/>
                </a:solidFill>
                <a:latin typeface="+mj-lt"/>
              </a:rPr>
              <a:t>Резултати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95536" y="1580594"/>
            <a:ext cx="36561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Cyrl-CS" sz="3200" b="1" u="sng" dirty="0">
                <a:latin typeface="+mj-lt"/>
              </a:rPr>
              <a:t>Стабло проблема</a:t>
            </a:r>
            <a:endParaRPr lang="en-GB" sz="3200" b="1" u="sng" dirty="0">
              <a:latin typeface="+mj-lt"/>
            </a:endParaRPr>
          </a:p>
          <a:p>
            <a:pPr algn="ctr">
              <a:defRPr/>
            </a:pPr>
            <a:r>
              <a:rPr lang="sr-Cyrl-CS" sz="3200" dirty="0">
                <a:latin typeface="+mj-lt"/>
              </a:rPr>
              <a:t>Последице</a:t>
            </a:r>
            <a:endParaRPr lang="en-GB" sz="3200" dirty="0">
              <a:latin typeface="+mj-lt"/>
            </a:endParaRP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r>
              <a:rPr lang="sr-Cyrl-CS" sz="3200" b="1" dirty="0">
                <a:latin typeface="+mj-lt"/>
              </a:rPr>
              <a:t>Кључни </a:t>
            </a:r>
            <a:r>
              <a:rPr lang="sr-Cyrl-CS" sz="3200" b="1" dirty="0" smtClean="0">
                <a:latin typeface="+mj-lt"/>
              </a:rPr>
              <a:t>проблем/и</a:t>
            </a:r>
            <a:endParaRPr lang="en-GB" sz="3200" b="1" dirty="0">
              <a:latin typeface="+mj-lt"/>
            </a:endParaRP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endParaRPr lang="en-GB" sz="3200" dirty="0">
              <a:latin typeface="+mj-lt"/>
            </a:endParaRPr>
          </a:p>
          <a:p>
            <a:pPr algn="ctr">
              <a:defRPr/>
            </a:pPr>
            <a:r>
              <a:rPr lang="sr-Cyrl-CS" sz="3200" dirty="0">
                <a:latin typeface="+mj-lt"/>
              </a:rPr>
              <a:t>Узроци</a:t>
            </a:r>
            <a:endParaRPr lang="en-US" sz="3200" dirty="0">
              <a:latin typeface="+mj-lt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2395538" y="48037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2324100" y="28575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6284913" y="278765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6356350" y="4732338"/>
            <a:ext cx="503238" cy="1079500"/>
          </a:xfrm>
          <a:prstGeom prst="upArrow">
            <a:avLst>
              <a:gd name="adj1" fmla="val 50000"/>
              <a:gd name="adj2" fmla="val 536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4124325" y="4156075"/>
            <a:ext cx="936625" cy="431800"/>
          </a:xfrm>
          <a:prstGeom prst="rightArrow">
            <a:avLst>
              <a:gd name="adj1" fmla="val 50000"/>
              <a:gd name="adj2" fmla="val 5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4124325" y="602773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4143375" y="2212975"/>
            <a:ext cx="936625" cy="431800"/>
          </a:xfrm>
          <a:prstGeom prst="rightArrow">
            <a:avLst>
              <a:gd name="adj1" fmla="val 50000"/>
              <a:gd name="adj2" fmla="val 5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pic>
        <p:nvPicPr>
          <p:cNvPr id="39" name="Picture 31" descr="ONlamp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6048375"/>
            <a:ext cx="5048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ali grb 100x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/>
              <a:t>Ф</a:t>
            </a:r>
            <a:r>
              <a:rPr lang="sr-Latn-CS" dirty="0" smtClean="0"/>
              <a:t>ормулисање </a:t>
            </a:r>
            <a:r>
              <a:rPr lang="sr-Latn-CS" dirty="0"/>
              <a:t>циљева?</a:t>
            </a:r>
            <a:endParaRPr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765300"/>
            <a:ext cx="8291264" cy="4449763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sr-Latn-CS" sz="2400" dirty="0" smtClean="0"/>
              <a:t>Циљеви формулисани јасно и концизно</a:t>
            </a:r>
            <a:r>
              <a:rPr lang="sr-Cyrl-CS" sz="2400" dirty="0" smtClean="0"/>
              <a:t>.</a:t>
            </a:r>
            <a:r>
              <a:rPr lang="sr-Latn-CS" sz="2400" dirty="0" smtClean="0"/>
              <a:t> 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Ø"/>
            </a:pPr>
            <a:endParaRPr lang="sr-Cyrl-CS" sz="2400" dirty="0" smtClean="0"/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sr-Latn-CS" sz="2400" dirty="0" smtClean="0"/>
              <a:t>Стандардизован начин: </a:t>
            </a:r>
          </a:p>
          <a:p>
            <a:pPr lvl="1" eaLnBrk="1" hangingPunct="1">
              <a:buClr>
                <a:srgbClr val="CC3300"/>
              </a:buClr>
              <a:buFont typeface="Wingdings" pitchFamily="2" charset="2"/>
              <a:buChar char="ü"/>
            </a:pPr>
            <a:r>
              <a:rPr lang="sr-Latn-CS" sz="2000" b="1" dirty="0" smtClean="0">
                <a:solidFill>
                  <a:srgbClr val="FF0000"/>
                </a:solidFill>
              </a:rPr>
              <a:t>Општи циљ </a:t>
            </a:r>
            <a:r>
              <a:rPr lang="sr-Latn-CS" sz="2000" dirty="0" smtClean="0"/>
              <a:t>– “допринети, ...” </a:t>
            </a:r>
          </a:p>
          <a:p>
            <a:pPr lvl="1" eaLnBrk="1" hangingPunct="1">
              <a:buClr>
                <a:srgbClr val="CC3300"/>
              </a:buClr>
              <a:buFont typeface="Wingdings" pitchFamily="2" charset="2"/>
              <a:buChar char="ü"/>
            </a:pPr>
            <a:r>
              <a:rPr lang="sr-Latn-CS" sz="2000" b="1" dirty="0" smtClean="0">
                <a:solidFill>
                  <a:srgbClr val="FF0000"/>
                </a:solidFill>
              </a:rPr>
              <a:t>Сврха пројекта </a:t>
            </a:r>
            <a:r>
              <a:rPr lang="sr-Latn-CS" sz="2000" dirty="0" smtClean="0"/>
              <a:t>– користи</a:t>
            </a:r>
            <a:r>
              <a:rPr lang="sr-Cyrl-CS" sz="2000" dirty="0" smtClean="0"/>
              <a:t> се</a:t>
            </a:r>
            <a:r>
              <a:rPr lang="sr-Latn-CS" sz="2000" dirty="0" smtClean="0"/>
              <a:t> за циљну групу  “повећан/</a:t>
            </a:r>
            <a:r>
              <a:rPr lang="sr-Cyrl-RS" sz="2000" dirty="0" smtClean="0"/>
              <a:t> </a:t>
            </a:r>
            <a:r>
              <a:rPr lang="sr-Latn-CS" sz="2000" dirty="0" smtClean="0"/>
              <a:t>унапређен</a:t>
            </a:r>
            <a:r>
              <a:rPr lang="en-US" sz="2000" dirty="0" smtClean="0"/>
              <a:t>/</a:t>
            </a:r>
            <a:r>
              <a:rPr lang="sr-Cyrl-RS" sz="2000" dirty="0" smtClean="0"/>
              <a:t> </a:t>
            </a:r>
            <a:r>
              <a:rPr lang="en-US" sz="2000" dirty="0" err="1" smtClean="0"/>
              <a:t>осна</a:t>
            </a:r>
            <a:r>
              <a:rPr lang="sr-Latn-CS" sz="2000" dirty="0" smtClean="0"/>
              <a:t>жен/</a:t>
            </a:r>
            <a:r>
              <a:rPr lang="sr-Cyrl-RS" sz="2000" dirty="0" smtClean="0"/>
              <a:t> </a:t>
            </a:r>
            <a:r>
              <a:rPr lang="sr-Latn-CS" sz="2000" dirty="0" smtClean="0"/>
              <a:t>подигнут</a:t>
            </a:r>
            <a:r>
              <a:rPr lang="sr-Cyrl-RS" sz="2000" dirty="0" smtClean="0"/>
              <a:t>/направљен/уређен</a:t>
            </a:r>
            <a:r>
              <a:rPr lang="sr-Latn-CS" sz="2000" dirty="0" smtClean="0"/>
              <a:t> ...” </a:t>
            </a: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ПРИМЕР: Стабло циљева</a:t>
            </a:r>
            <a:endParaRPr dirty="0"/>
          </a:p>
        </p:txBody>
      </p:sp>
      <p:cxnSp>
        <p:nvCxnSpPr>
          <p:cNvPr id="5" name="Straight Arrow Connector 4"/>
          <p:cNvCxnSpPr>
            <a:stCxn id="13" idx="0"/>
          </p:cNvCxnSpPr>
          <p:nvPr/>
        </p:nvCxnSpPr>
        <p:spPr>
          <a:xfrm rot="16200000" flipV="1">
            <a:off x="3439332" y="1913688"/>
            <a:ext cx="620721" cy="160657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3" idx="0"/>
            <a:endCxn id="12" idx="2"/>
          </p:cNvCxnSpPr>
          <p:nvPr/>
        </p:nvCxnSpPr>
        <p:spPr>
          <a:xfrm rot="5400000" flipH="1" flipV="1">
            <a:off x="4534887" y="2630444"/>
            <a:ext cx="414983" cy="37880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0"/>
          </p:cNvCxnSpPr>
          <p:nvPr/>
        </p:nvCxnSpPr>
        <p:spPr>
          <a:xfrm rot="5400000" flipH="1" flipV="1">
            <a:off x="5465804" y="1639841"/>
            <a:ext cx="474668" cy="23003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3" idx="2"/>
          </p:cNvCxnSpPr>
          <p:nvPr/>
        </p:nvCxnSpPr>
        <p:spPr>
          <a:xfrm rot="5400000">
            <a:off x="3668359" y="3019027"/>
            <a:ext cx="308719" cy="146052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52977" y="3611543"/>
            <a:ext cx="511182" cy="40164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2"/>
          </p:cNvCxnSpPr>
          <p:nvPr/>
        </p:nvCxnSpPr>
        <p:spPr>
          <a:xfrm rot="16200000" flipH="1">
            <a:off x="5402726" y="2745180"/>
            <a:ext cx="381745" cy="20812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4"/>
          <p:cNvSpPr/>
          <p:nvPr/>
        </p:nvSpPr>
        <p:spPr>
          <a:xfrm>
            <a:off x="573060" y="1857363"/>
            <a:ext cx="2190781" cy="75498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Latn-CS" sz="1400" dirty="0" smtClean="0"/>
              <a:t>Smanjen broj oboljenja kod lokalnog stanovništva</a:t>
            </a:r>
          </a:p>
        </p:txBody>
      </p:sp>
      <p:sp>
        <p:nvSpPr>
          <p:cNvPr id="12" name="Rounded Rectangle 4"/>
          <p:cNvSpPr/>
          <p:nvPr/>
        </p:nvSpPr>
        <p:spPr>
          <a:xfrm>
            <a:off x="3818132" y="1857363"/>
            <a:ext cx="2227293" cy="75498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Latn-CS" sz="1400" dirty="0" smtClean="0"/>
              <a:t>Veliko interesovanje investitora za lokaciju/opštinu/grad </a:t>
            </a:r>
          </a:p>
        </p:txBody>
      </p:sp>
      <p:sp>
        <p:nvSpPr>
          <p:cNvPr id="13" name="Rounded Rectangle 4"/>
          <p:cNvSpPr/>
          <p:nvPr/>
        </p:nvSpPr>
        <p:spPr>
          <a:xfrm>
            <a:off x="2519033" y="3027335"/>
            <a:ext cx="4067889" cy="5675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CS" sz="1800" b="1" kern="1200" dirty="0" smtClean="0"/>
              <a:t>Kvalitet vode za piće raste</a:t>
            </a:r>
            <a:endParaRPr lang="sr-Latn-CS" sz="1800" b="1" kern="1200" dirty="0"/>
          </a:p>
        </p:txBody>
      </p:sp>
      <p:sp>
        <p:nvSpPr>
          <p:cNvPr id="14" name="Rounded Rectangle 6"/>
          <p:cNvSpPr/>
          <p:nvPr/>
        </p:nvSpPr>
        <p:spPr>
          <a:xfrm>
            <a:off x="573060" y="4013186"/>
            <a:ext cx="2555909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/>
            <a:r>
              <a:rPr lang="sr-Latn-CS" sz="1400" dirty="0" smtClean="0"/>
              <a:t>Smanjeno je zagađenje vodotokova</a:t>
            </a:r>
            <a:endParaRPr lang="sr-Latn-CS" sz="1400" dirty="0"/>
          </a:p>
        </p:txBody>
      </p:sp>
      <p:sp>
        <p:nvSpPr>
          <p:cNvPr id="15" name="Rounded Rectangle 8"/>
          <p:cNvSpPr/>
          <p:nvPr/>
        </p:nvSpPr>
        <p:spPr>
          <a:xfrm>
            <a:off x="500034" y="5802323"/>
            <a:ext cx="2117754" cy="839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/>
            <a:r>
              <a:rPr lang="sr-Latn-CS" sz="1400" dirty="0" smtClean="0"/>
              <a:t>Adekvatna normativna akta – uvođenje mandatnih kazni</a:t>
            </a:r>
            <a:endParaRPr lang="sr-Latn-CS" sz="1400" dirty="0"/>
          </a:p>
        </p:txBody>
      </p:sp>
      <p:sp>
        <p:nvSpPr>
          <p:cNvPr id="16" name="Rounded Rectangle 10"/>
          <p:cNvSpPr/>
          <p:nvPr/>
        </p:nvSpPr>
        <p:spPr>
          <a:xfrm>
            <a:off x="1887528" y="5035550"/>
            <a:ext cx="2117753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Latn-CS" sz="1400" dirty="0" smtClean="0"/>
              <a:t>Sanirana gradska/ opštinska deponija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530613" y="4013186"/>
            <a:ext cx="2848014" cy="56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Latn-CS" sz="1400" dirty="0" smtClean="0"/>
              <a:t>Poslovni subjekti prečišćavaju svoje otpadne vode</a:t>
            </a:r>
          </a:p>
        </p:txBody>
      </p:sp>
      <p:sp>
        <p:nvSpPr>
          <p:cNvPr id="18" name="Rounded Rectangle 14"/>
          <p:cNvSpPr/>
          <p:nvPr/>
        </p:nvSpPr>
        <p:spPr>
          <a:xfrm>
            <a:off x="3019431" y="5911862"/>
            <a:ext cx="1570059" cy="693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/>
            <a:r>
              <a:rPr lang="sr-Latn-CS" sz="1400" dirty="0" smtClean="0"/>
              <a:t>Pojačan rad inspekcijskih službi</a:t>
            </a:r>
            <a:endParaRPr lang="sr-Latn-CS" sz="1400" dirty="0"/>
          </a:p>
        </p:txBody>
      </p:sp>
      <p:sp>
        <p:nvSpPr>
          <p:cNvPr id="19" name="Rounded Rectangle 16"/>
          <p:cNvSpPr/>
          <p:nvPr/>
        </p:nvSpPr>
        <p:spPr>
          <a:xfrm>
            <a:off x="4662516" y="6021401"/>
            <a:ext cx="2008215" cy="677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/>
            <a:r>
              <a:rPr lang="sr-Latn-CS" sz="1400" dirty="0" smtClean="0"/>
              <a:t>Visok stepen naplate po prijavama inspekcije</a:t>
            </a:r>
            <a:endParaRPr lang="sr-Latn-CS" sz="1400" dirty="0"/>
          </a:p>
        </p:txBody>
      </p:sp>
      <p:sp>
        <p:nvSpPr>
          <p:cNvPr id="20" name="Rounded Rectangle 18"/>
          <p:cNvSpPr/>
          <p:nvPr/>
        </p:nvSpPr>
        <p:spPr>
          <a:xfrm>
            <a:off x="6597706" y="4049698"/>
            <a:ext cx="2044728" cy="531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Latn-CS" sz="1400" dirty="0" smtClean="0"/>
              <a:t>Sanirana vodovodna instalacija</a:t>
            </a:r>
            <a:endParaRPr lang="sr-Latn-C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903958" y="5072063"/>
            <a:ext cx="1533546" cy="713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/>
            <a:r>
              <a:rPr lang="sr-Latn-CS" sz="1400" dirty="0" smtClean="0"/>
              <a:t>Zamenjene, zanovljene vodovodne cevi</a:t>
            </a:r>
            <a:endParaRPr lang="sr-Latn-CS" sz="1400" dirty="0"/>
          </a:p>
        </p:txBody>
      </p:sp>
      <p:sp>
        <p:nvSpPr>
          <p:cNvPr id="22" name="Rounded Rectangle 22"/>
          <p:cNvSpPr/>
          <p:nvPr/>
        </p:nvSpPr>
        <p:spPr>
          <a:xfrm>
            <a:off x="6743757" y="5911862"/>
            <a:ext cx="1971702" cy="803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/>
            <a:r>
              <a:rPr lang="sr-Latn-CS" sz="1400" dirty="0" smtClean="0"/>
              <a:t>Visok standard kvaliteta vode sa piće, usklađen sa EU</a:t>
            </a:r>
            <a:endParaRPr lang="sr-Latn-CS" sz="1400" dirty="0"/>
          </a:p>
        </p:txBody>
      </p:sp>
      <p:sp>
        <p:nvSpPr>
          <p:cNvPr id="23" name="Rounded Rectangle 24"/>
          <p:cNvSpPr/>
          <p:nvPr/>
        </p:nvSpPr>
        <p:spPr>
          <a:xfrm>
            <a:off x="7035862" y="1857363"/>
            <a:ext cx="1460520" cy="75498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Aft>
                <a:spcPct val="35000"/>
              </a:spcAft>
            </a:pPr>
            <a:r>
              <a:rPr lang="sr-Latn-CS" sz="1400" dirty="0" smtClean="0"/>
              <a:t>Povećano interesovanje turista</a:t>
            </a:r>
            <a:endParaRPr lang="sr-Latn-CS" sz="1400" dirty="0"/>
          </a:p>
        </p:txBody>
      </p:sp>
      <p:cxnSp>
        <p:nvCxnSpPr>
          <p:cNvPr id="24" name="Straight Arrow Connector 23"/>
          <p:cNvCxnSpPr>
            <a:stCxn id="14" idx="2"/>
            <a:endCxn id="15" idx="0"/>
          </p:cNvCxnSpPr>
          <p:nvPr/>
        </p:nvCxnSpPr>
        <p:spPr>
          <a:xfrm rot="5400000">
            <a:off x="1094191" y="5045499"/>
            <a:ext cx="1221544" cy="2921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2"/>
            <a:endCxn id="16" idx="0"/>
          </p:cNvCxnSpPr>
          <p:nvPr/>
        </p:nvCxnSpPr>
        <p:spPr>
          <a:xfrm rot="16200000" flipH="1">
            <a:off x="2171325" y="4260469"/>
            <a:ext cx="454771" cy="10953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18" idx="0"/>
          </p:cNvCxnSpPr>
          <p:nvPr/>
        </p:nvCxnSpPr>
        <p:spPr>
          <a:xfrm rot="5400000">
            <a:off x="3714000" y="4671241"/>
            <a:ext cx="1331083" cy="11501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9" idx="0"/>
          </p:cNvCxnSpPr>
          <p:nvPr/>
        </p:nvCxnSpPr>
        <p:spPr>
          <a:xfrm rot="16200000" flipH="1">
            <a:off x="4590311" y="4945088"/>
            <a:ext cx="1440622" cy="7120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  <a:endCxn id="22" idx="0"/>
          </p:cNvCxnSpPr>
          <p:nvPr/>
        </p:nvCxnSpPr>
        <p:spPr>
          <a:xfrm rot="16200000" flipH="1">
            <a:off x="7009298" y="5191551"/>
            <a:ext cx="1331083" cy="1095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21" idx="0"/>
          </p:cNvCxnSpPr>
          <p:nvPr/>
        </p:nvCxnSpPr>
        <p:spPr>
          <a:xfrm rot="5400000">
            <a:off x="6899759" y="4351752"/>
            <a:ext cx="491284" cy="9493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29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457200" y="1908195"/>
            <a:ext cx="8472518" cy="4449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 smtClean="0">
                <a:solidFill>
                  <a:srgbClr val="CC0000"/>
                </a:solidFill>
              </a:rPr>
              <a:t>Индикатори су</a:t>
            </a:r>
            <a:r>
              <a:rPr lang="sr-Cyrl-CS" sz="2400" dirty="0" smtClean="0">
                <a:solidFill>
                  <a:srgbClr val="CC0000"/>
                </a:solidFill>
              </a:rPr>
              <a:t>:</a:t>
            </a:r>
            <a:endParaRPr lang="en-US" sz="2400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r-HR" dirty="0" smtClean="0"/>
              <a:t>показатељи</a:t>
            </a:r>
            <a:endParaRPr lang="en-US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r-HR" dirty="0" smtClean="0"/>
              <a:t>маркери</a:t>
            </a:r>
            <a:endParaRPr lang="en-US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r-HR" dirty="0" smtClean="0"/>
              <a:t>чињенице</a:t>
            </a:r>
            <a:endParaRPr lang="en-US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r-HR" dirty="0" smtClean="0"/>
              <a:t>информације</a:t>
            </a:r>
            <a:endParaRPr lang="en-US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r-HR" dirty="0" smtClean="0"/>
              <a:t>мерила</a:t>
            </a:r>
            <a:endParaRPr lang="en-US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r-HR" dirty="0" smtClean="0"/>
              <a:t>ствари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 smtClean="0">
                <a:solidFill>
                  <a:srgbClr val="CC0000"/>
                </a:solidFill>
              </a:rPr>
              <a:t>које нам показују да ли смо  остварили наше</a:t>
            </a:r>
            <a:r>
              <a:rPr lang="sr-Cyrl-CS" sz="2400" dirty="0" smtClean="0">
                <a:solidFill>
                  <a:srgbClr val="CC0000"/>
                </a:solidFill>
              </a:rPr>
              <a:t> </a:t>
            </a:r>
            <a:r>
              <a:rPr lang="hr-HR" sz="2400" dirty="0" smtClean="0">
                <a:solidFill>
                  <a:srgbClr val="CC0000"/>
                </a:solidFill>
              </a:rPr>
              <a:t>циљеве</a:t>
            </a:r>
            <a:r>
              <a:rPr lang="sr-Cyrl-RS" sz="2400" dirty="0" smtClean="0">
                <a:solidFill>
                  <a:srgbClr val="CC0000"/>
                </a:solidFill>
              </a:rPr>
              <a:t>.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CS" dirty="0" smtClean="0"/>
              <a:t>Индикатори</a:t>
            </a:r>
            <a:endParaRPr dirty="0"/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i="1" dirty="0"/>
              <a:t>Објективни показатељи...</a:t>
            </a:r>
            <a:endParaRPr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188" y="1890713"/>
            <a:ext cx="4603750" cy="4752975"/>
          </a:xfrm>
          <a:prstGeom prst="rect">
            <a:avLst/>
          </a:prstGeom>
          <a:noFill/>
        </p:spPr>
        <p:txBody>
          <a:bodyPr lIns="18000" r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... су циљеви пројекта преведени на оперативан и мерљив језик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Описују:</a:t>
            </a:r>
          </a:p>
          <a:p>
            <a:pPr indent="3600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Квантитет</a:t>
            </a:r>
            <a:r>
              <a:rPr lang="ru-RU" sz="2000" dirty="0">
                <a:latin typeface="+mn-lt"/>
              </a:rPr>
              <a:t> – краће чекање у редовима за 60%</a:t>
            </a:r>
          </a:p>
          <a:p>
            <a:pPr indent="3600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Квалитет</a:t>
            </a:r>
            <a:r>
              <a:rPr lang="ru-RU" sz="2000" dirty="0">
                <a:latin typeface="+mn-lt"/>
              </a:rPr>
              <a:t> - приближавање европским стандардима</a:t>
            </a:r>
          </a:p>
          <a:p>
            <a:pPr indent="3600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Циљне групе </a:t>
            </a:r>
            <a:r>
              <a:rPr lang="ru-RU" sz="2000" dirty="0">
                <a:latin typeface="+mn-lt"/>
              </a:rPr>
              <a:t>– стари</a:t>
            </a:r>
          </a:p>
          <a:p>
            <a:pPr indent="3600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Место</a:t>
            </a:r>
            <a:r>
              <a:rPr lang="ru-RU" sz="2000" dirty="0">
                <a:latin typeface="+mn-lt"/>
              </a:rPr>
              <a:t> – Општина Таита</a:t>
            </a:r>
          </a:p>
          <a:p>
            <a:pPr indent="3600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Време</a:t>
            </a:r>
            <a:r>
              <a:rPr lang="ru-RU" sz="2000" dirty="0">
                <a:latin typeface="+mn-lt"/>
              </a:rPr>
              <a:t> - у року од две године од почетка пројекта</a:t>
            </a:r>
          </a:p>
        </p:txBody>
      </p:sp>
      <p:sp>
        <p:nvSpPr>
          <p:cNvPr id="136196" name="Rectangle 3"/>
          <p:cNvSpPr txBox="1">
            <a:spLocks noChangeArrowheads="1"/>
          </p:cNvSpPr>
          <p:nvPr/>
        </p:nvSpPr>
        <p:spPr bwMode="auto">
          <a:xfrm>
            <a:off x="5613400" y="3243263"/>
            <a:ext cx="3530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Latn-CS" sz="2400">
                <a:latin typeface="Calibri" pitchFamily="34" charset="0"/>
              </a:rPr>
              <a:t>До индикатор</a:t>
            </a:r>
            <a:r>
              <a:rPr lang="sr-Cyrl-CS" sz="2400">
                <a:latin typeface="Calibri" pitchFamily="34" charset="0"/>
              </a:rPr>
              <a:t>а</a:t>
            </a:r>
            <a:r>
              <a:rPr lang="sr-Latn-CS" sz="2400">
                <a:latin typeface="Calibri" pitchFamily="34" charset="0"/>
              </a:rPr>
              <a:t> се може доћи следећим методима:</a:t>
            </a:r>
            <a:endParaRPr lang="en-US" sz="2400">
              <a:latin typeface="Calibri" pitchFamily="34" charset="0"/>
            </a:endParaRPr>
          </a:p>
          <a:p>
            <a:pPr marL="920750" lvl="1" indent="-463550">
              <a:spcBef>
                <a:spcPct val="20000"/>
              </a:spcBef>
              <a:buFont typeface="Arial" pitchFamily="34" charset="0"/>
              <a:buChar char="–"/>
            </a:pPr>
            <a:r>
              <a:rPr lang="sr-Latn-CS" sz="2000">
                <a:latin typeface="Calibri" pitchFamily="34" charset="0"/>
              </a:rPr>
              <a:t>Директна мерења</a:t>
            </a:r>
            <a:endParaRPr lang="en-US" sz="2000">
              <a:latin typeface="Calibri" pitchFamily="34" charset="0"/>
            </a:endParaRPr>
          </a:p>
          <a:p>
            <a:pPr marL="920750" lvl="1" indent="-463550">
              <a:spcBef>
                <a:spcPct val="20000"/>
              </a:spcBef>
              <a:buFont typeface="Arial" pitchFamily="34" charset="0"/>
              <a:buChar char="–"/>
            </a:pPr>
            <a:r>
              <a:rPr lang="sr-Latn-CS" sz="2000">
                <a:latin typeface="Calibri" pitchFamily="34" charset="0"/>
              </a:rPr>
              <a:t>Процене</a:t>
            </a:r>
            <a:endParaRPr lang="en-US" sz="2000">
              <a:latin typeface="Calibri" pitchFamily="34" charset="0"/>
            </a:endParaRPr>
          </a:p>
          <a:p>
            <a:pPr marL="920750" lvl="1" indent="-463550">
              <a:spcBef>
                <a:spcPct val="20000"/>
              </a:spcBef>
              <a:buFont typeface="Arial" pitchFamily="34" charset="0"/>
              <a:buChar char="–"/>
            </a:pPr>
            <a:r>
              <a:rPr lang="sr-Latn-CS" sz="2000">
                <a:latin typeface="Calibri" pitchFamily="34" charset="0"/>
              </a:rPr>
              <a:t>Анкетирањем</a:t>
            </a:r>
            <a:endParaRPr lang="en-US" sz="2000">
              <a:latin typeface="Calibri" pitchFamily="34" charset="0"/>
            </a:endParaRPr>
          </a:p>
          <a:p>
            <a:pPr marL="920750" lvl="1" indent="-463550">
              <a:spcBef>
                <a:spcPct val="20000"/>
              </a:spcBef>
              <a:buFont typeface="Arial" pitchFamily="34" charset="0"/>
              <a:buChar char="–"/>
            </a:pPr>
            <a:r>
              <a:rPr lang="sr-Latn-CS" sz="2000">
                <a:latin typeface="Calibri" pitchFamily="34" charset="0"/>
              </a:rPr>
              <a:t>Прикупљањем података појединих организација</a:t>
            </a:r>
            <a:endParaRPr lang="en-US" sz="2000">
              <a:latin typeface="Calibri" pitchFamily="34" charset="0"/>
            </a:endParaRPr>
          </a:p>
        </p:txBody>
      </p:sp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Циљеви и индикатори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Ослоните са на проблеме.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Дефинишите један општи циљ, као дугорочан допринос пројекта.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Дефинишите 1-3 специфична циља, која ћете постићи до краја пројекта.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Дефинишите по неколико индикатора, како би показали да сте остварили специфичне циљеве.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Водите рачуна о формулацијама.</a:t>
            </a: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685800"/>
            <a:ext cx="8786813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4.6 АКТИВНОСТИ</a:t>
            </a:r>
            <a:br>
              <a:rPr lang="sr-Cyrl-CS" sz="4000" dirty="0" smtClean="0"/>
            </a:br>
            <a:r>
              <a:rPr lang="sr-Cyrl-CS" sz="4000" dirty="0" smtClean="0"/>
              <a:t>5. ПЛАН АКТИВНОСТИ</a:t>
            </a:r>
            <a:endParaRPr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15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>
                <a:cs typeface="Arial" pitchFamily="34" charset="0"/>
              </a:rPr>
              <a:t>Шта је пројекат</a:t>
            </a:r>
            <a:endParaRPr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819275"/>
            <a:ext cx="8115300" cy="4610100"/>
          </a:xfrm>
        </p:spPr>
        <p:txBody>
          <a:bodyPr/>
          <a:lstStyle/>
          <a:p>
            <a:r>
              <a:rPr lang="sr-Latn-CS" sz="2400" b="1" dirty="0" smtClean="0">
                <a:solidFill>
                  <a:srgbClr val="FF0000"/>
                </a:solidFill>
              </a:rPr>
              <a:t>Пројекат је: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sr-Cyrl-CS" sz="2000" dirty="0" smtClean="0"/>
              <a:t>     </a:t>
            </a:r>
            <a:r>
              <a:rPr lang="en-US" sz="2000" dirty="0" smtClean="0"/>
              <a:t>“. . .</a:t>
            </a:r>
            <a:r>
              <a:rPr lang="sr-Latn-CS" sz="2000" dirty="0" smtClean="0"/>
              <a:t>јединствени процес, који се састоји од низа координисаних и контролисаних активности у одређеном временском року, и који се покреће ради постизања циљева усаглашених са одговарајућим захтевима</a:t>
            </a:r>
            <a:r>
              <a:rPr lang="en-US" sz="2000" dirty="0" smtClean="0"/>
              <a:t>, </a:t>
            </a:r>
            <a:r>
              <a:rPr lang="sr-Latn-CS" sz="2000" dirty="0" smtClean="0"/>
              <a:t>укључујући временска, финансијска и ресурсна ограничења</a:t>
            </a:r>
            <a:r>
              <a:rPr lang="en-US" sz="2000" dirty="0" smtClean="0"/>
              <a:t>.”</a:t>
            </a:r>
            <a:endParaRPr lang="sr-Cyrl-CS" sz="2000" dirty="0" smtClean="0"/>
          </a:p>
          <a:p>
            <a:pPr>
              <a:buFont typeface="Arial" pitchFamily="34" charset="0"/>
              <a:buNone/>
            </a:pPr>
            <a:endParaRPr lang="sr-Cyrl-CS" sz="2000" dirty="0" smtClean="0"/>
          </a:p>
          <a:p>
            <a:pPr>
              <a:buFont typeface="Arial" pitchFamily="34" charset="0"/>
              <a:buNone/>
            </a:pPr>
            <a:endParaRPr lang="sr-Cyrl-CS" sz="2000" dirty="0" smtClean="0"/>
          </a:p>
          <a:p>
            <a:r>
              <a:rPr lang="sr-Latn-CS" sz="2400" dirty="0" smtClean="0"/>
              <a:t>Пројекат се дефинише као скуп </a:t>
            </a:r>
            <a:r>
              <a:rPr lang="sr-Latn-CS" sz="2400" b="1" dirty="0" smtClean="0">
                <a:solidFill>
                  <a:srgbClr val="FF0000"/>
                </a:solidFill>
              </a:rPr>
              <a:t>активности</a:t>
            </a:r>
            <a:r>
              <a:rPr lang="sr-Latn-CS" sz="2400" dirty="0" smtClean="0"/>
              <a:t> које се реализују да би се постигли </a:t>
            </a:r>
            <a:r>
              <a:rPr lang="sr-Latn-CS" sz="2400" b="1" dirty="0" smtClean="0">
                <a:solidFill>
                  <a:srgbClr val="FF0000"/>
                </a:solidFill>
              </a:rPr>
              <a:t>циљеви</a:t>
            </a:r>
            <a:r>
              <a:rPr lang="sr-Latn-CS" sz="2400" dirty="0" smtClean="0"/>
              <a:t> </a:t>
            </a:r>
            <a:r>
              <a:rPr lang="sr-Cyrl-RS" sz="2400" dirty="0" smtClean="0"/>
              <a:t>и задовољиле потребе </a:t>
            </a:r>
            <a:r>
              <a:rPr lang="sr-Cyrl-RS" sz="2400" b="1" dirty="0" smtClean="0">
                <a:solidFill>
                  <a:srgbClr val="FF0000"/>
                </a:solidFill>
              </a:rPr>
              <a:t>циљних група </a:t>
            </a:r>
            <a:r>
              <a:rPr lang="sr-Latn-CS" sz="2400" dirty="0" smtClean="0"/>
              <a:t>у оквиру предвиђеног </a:t>
            </a:r>
            <a:r>
              <a:rPr lang="sr-Latn-CS" sz="2400" b="1" dirty="0" smtClean="0">
                <a:solidFill>
                  <a:srgbClr val="FF0000"/>
                </a:solidFill>
              </a:rPr>
              <a:t>буџета</a:t>
            </a:r>
            <a:r>
              <a:rPr lang="sr-Latn-CS" sz="2400" dirty="0" smtClean="0"/>
              <a:t> и планираног </a:t>
            </a:r>
            <a:r>
              <a:rPr lang="sr-Latn-CS" sz="2400" b="1" dirty="0" smtClean="0">
                <a:solidFill>
                  <a:srgbClr val="FF0000"/>
                </a:solidFill>
              </a:rPr>
              <a:t>времена</a:t>
            </a:r>
            <a:r>
              <a:rPr lang="sr-Cyrl-CS" sz="2400" b="1" dirty="0" smtClean="0"/>
              <a:t>. </a:t>
            </a: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План активности</a:t>
            </a:r>
            <a:endParaRPr dirty="0"/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457200" y="1760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/>
              <a:t>За сваки од специфичних циљева дефинишите групе активности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/>
              <a:t>Сваку активност детаљно опишите.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/>
              <a:t>Назначите улоге евентуалних партнера.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CS" sz="24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>
                <a:latin typeface="Calibri" pitchFamily="34" charset="0"/>
              </a:rPr>
              <a:t>АКТИВНОСТИ </a:t>
            </a:r>
            <a:r>
              <a:rPr lang="sr-Cyrl-CS" sz="2400" dirty="0">
                <a:latin typeface="Calibri" pitchFamily="34" charset="0"/>
              </a:rPr>
              <a:t>НИСУ СВРХА, ЦИЉ ПРОЈЕКТА</a:t>
            </a:r>
            <a:endParaRPr lang="sv-SE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2400" b="1" i="1" dirty="0">
                <a:latin typeface="Calibri" pitchFamily="34" charset="0"/>
              </a:rPr>
              <a:t>ОНИ </a:t>
            </a:r>
            <a:r>
              <a:rPr lang="sr-Latn-CS" sz="2400" b="1" i="1" dirty="0">
                <a:latin typeface="Calibri" pitchFamily="34" charset="0"/>
              </a:rPr>
              <a:t>Ч</a:t>
            </a:r>
            <a:r>
              <a:rPr lang="sv-SE" sz="2400" b="1" i="1" dirty="0">
                <a:latin typeface="Calibri" pitchFamily="34" charset="0"/>
              </a:rPr>
              <a:t>ИНЕ СРЕДСТВО ЗА ПОСТИЗАЊЕ ЦИЉА/РЕЗУЛТАТ</a:t>
            </a:r>
            <a:r>
              <a:rPr lang="sr-Latn-CS" sz="2400" b="1" i="1" dirty="0">
                <a:latin typeface="Calibri" pitchFamily="34" charset="0"/>
              </a:rPr>
              <a:t>А</a:t>
            </a:r>
            <a:endParaRPr lang="sv-SE" sz="2400" b="1" i="1" dirty="0">
              <a:latin typeface="Calibri" pitchFamily="34" charset="0"/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480022" y="4945144"/>
          <a:ext cx="3964186" cy="1652208"/>
        </p:xfrm>
        <a:graphic>
          <a:graphicData uri="http://schemas.openxmlformats.org/presentationml/2006/ole">
            <p:oleObj spid="_x0000_s10242" name="Clip" r:id="rId3" imgW="5654520" imgH="2356920" progId="">
              <p:embed/>
            </p:oleObj>
          </a:graphicData>
        </a:graphic>
      </p:graphicFrame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План активности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92960"/>
          </a:xfrm>
        </p:spPr>
        <p:txBody>
          <a:bodyPr/>
          <a:lstStyle/>
          <a:p>
            <a:pPr>
              <a:defRPr/>
            </a:pPr>
            <a:r>
              <a:rPr lang="sr-Latn-CS" sz="2400" dirty="0" smtClean="0"/>
              <a:t>Шта ће бити урађено у оквиру пројекта да би се пружиле услуге/резултати које захтевају корисници?  </a:t>
            </a:r>
            <a:endParaRPr lang="en-US" sz="2400" dirty="0" smtClean="0"/>
          </a:p>
          <a:p>
            <a:pPr>
              <a:defRPr/>
            </a:pPr>
            <a:r>
              <a:rPr lang="sr-Latn-CS" sz="2400" dirty="0" smtClean="0"/>
              <a:t>Углавном означава акцију</a:t>
            </a:r>
            <a:r>
              <a:rPr lang="sr-Cyrl-RS" sz="2400" dirty="0" smtClean="0"/>
              <a:t>.</a:t>
            </a:r>
            <a:endParaRPr lang="en-US" sz="2400" dirty="0" smtClean="0"/>
          </a:p>
          <a:p>
            <a:pPr>
              <a:defRPr/>
            </a:pPr>
            <a:r>
              <a:rPr lang="sr-Latn-CS" sz="2400" dirty="0" smtClean="0"/>
              <a:t>Начин да се постигну циљеви</a:t>
            </a:r>
            <a:r>
              <a:rPr lang="sr-Cyrl-RS" sz="2400" dirty="0" smtClean="0"/>
              <a:t>.</a:t>
            </a:r>
            <a:endParaRPr lang="en-US" sz="2400" dirty="0" smtClean="0"/>
          </a:p>
          <a:p>
            <a:pPr>
              <a:defRPr/>
            </a:pPr>
            <a:endParaRPr lang="sr-Cyrl-CS" sz="2400" dirty="0" smtClean="0"/>
          </a:p>
          <a:p>
            <a:pPr>
              <a:defRPr/>
            </a:pPr>
            <a:r>
              <a:rPr lang="sr-Latn-CS" sz="2400" dirty="0" smtClean="0"/>
              <a:t>Примери: </a:t>
            </a:r>
            <a:endParaRPr lang="en-US" sz="2400" dirty="0" smtClean="0"/>
          </a:p>
          <a:p>
            <a:pPr lvl="1">
              <a:defRPr/>
            </a:pPr>
            <a:r>
              <a:rPr lang="sr-Latn-CS" sz="2000" dirty="0" smtClean="0">
                <a:solidFill>
                  <a:srgbClr val="FF0000"/>
                </a:solidFill>
              </a:rPr>
              <a:t>Унапре</a:t>
            </a:r>
            <a:r>
              <a:rPr lang="sr-Cyrl-CS" sz="2000" dirty="0" smtClean="0">
                <a:solidFill>
                  <a:srgbClr val="FF0000"/>
                </a:solidFill>
              </a:rPr>
              <a:t>ђење</a:t>
            </a:r>
            <a:r>
              <a:rPr lang="sr-Latn-CS" sz="2000" dirty="0" smtClean="0">
                <a:solidFill>
                  <a:srgbClr val="FF0000"/>
                </a:solidFill>
              </a:rPr>
              <a:t> </a:t>
            </a:r>
            <a:r>
              <a:rPr lang="sr-Latn-CS" sz="2000" dirty="0" smtClean="0"/>
              <a:t>опре</a:t>
            </a:r>
            <a:r>
              <a:rPr lang="sr-Cyrl-CS" sz="2000" dirty="0" smtClean="0"/>
              <a:t>ме</a:t>
            </a:r>
            <a:r>
              <a:rPr lang="sr-Latn-CS" sz="2000" dirty="0" smtClean="0"/>
              <a:t> сеоских амбуланти</a:t>
            </a:r>
            <a:r>
              <a:rPr lang="en-GB" sz="2000" dirty="0" smtClean="0"/>
              <a:t>, </a:t>
            </a:r>
            <a:endParaRPr lang="sr-Cyrl-CS" sz="2000" dirty="0" smtClean="0"/>
          </a:p>
          <a:p>
            <a:pPr lvl="1">
              <a:defRPr/>
            </a:pPr>
            <a:r>
              <a:rPr lang="sr-Latn-CS" sz="2000" dirty="0" smtClean="0">
                <a:solidFill>
                  <a:srgbClr val="FF0000"/>
                </a:solidFill>
              </a:rPr>
              <a:t>О</a:t>
            </a:r>
            <a:r>
              <a:rPr lang="sr-Cyrl-RS" sz="2000" dirty="0" smtClean="0">
                <a:solidFill>
                  <a:srgbClr val="FF0000"/>
                </a:solidFill>
              </a:rPr>
              <a:t>рганизовање о</a:t>
            </a:r>
            <a:r>
              <a:rPr lang="sr-Latn-CS" sz="2000" dirty="0" smtClean="0">
                <a:solidFill>
                  <a:srgbClr val="FF0000"/>
                </a:solidFill>
              </a:rPr>
              <a:t>бу</a:t>
            </a:r>
            <a:r>
              <a:rPr lang="sr-Cyrl-CS" sz="2000" dirty="0" smtClean="0">
                <a:solidFill>
                  <a:srgbClr val="FF0000"/>
                </a:solidFill>
              </a:rPr>
              <a:t>ка</a:t>
            </a:r>
            <a:r>
              <a:rPr lang="sr-Latn-CS" sz="2000" dirty="0" smtClean="0"/>
              <a:t> здравствен</a:t>
            </a:r>
            <a:r>
              <a:rPr lang="sr-Cyrl-CS" sz="2000" dirty="0" smtClean="0"/>
              <a:t>их</a:t>
            </a:r>
            <a:r>
              <a:rPr lang="sr-Latn-CS" sz="2000" dirty="0" smtClean="0"/>
              <a:t> радник</a:t>
            </a:r>
            <a:r>
              <a:rPr lang="sr-Cyrl-RS" sz="2000" dirty="0" smtClean="0"/>
              <a:t>а,</a:t>
            </a:r>
            <a:r>
              <a:rPr lang="sr-Latn-CS" sz="2000" dirty="0" smtClean="0"/>
              <a:t> </a:t>
            </a:r>
            <a:endParaRPr lang="sr-Cyrl-RS" sz="2000" dirty="0" smtClean="0"/>
          </a:p>
          <a:p>
            <a:pPr lvl="1">
              <a:defRPr/>
            </a:pPr>
            <a:r>
              <a:rPr lang="sr-Latn-CS" sz="2000" dirty="0" smtClean="0"/>
              <a:t> </a:t>
            </a:r>
            <a:r>
              <a:rPr lang="sr-Cyrl-RS" sz="2000" dirty="0" smtClean="0">
                <a:solidFill>
                  <a:srgbClr val="FF0000"/>
                </a:solidFill>
              </a:rPr>
              <a:t>Уређење</a:t>
            </a:r>
            <a:r>
              <a:rPr lang="sr-Cyrl-RS" sz="2000" dirty="0" smtClean="0"/>
              <a:t> парка,</a:t>
            </a:r>
          </a:p>
          <a:p>
            <a:pPr lvl="1">
              <a:defRPr/>
            </a:pPr>
            <a:r>
              <a:rPr lang="sr-Cyrl-RS" sz="2000" dirty="0" smtClean="0">
                <a:solidFill>
                  <a:srgbClr val="FF0000"/>
                </a:solidFill>
              </a:rPr>
              <a:t>Набавка</a:t>
            </a:r>
            <a:r>
              <a:rPr lang="sr-Cyrl-RS" sz="2000" dirty="0" smtClean="0"/>
              <a:t> садница,</a:t>
            </a:r>
          </a:p>
          <a:p>
            <a:pPr lvl="1">
              <a:defRPr/>
            </a:pPr>
            <a:r>
              <a:rPr lang="sr-Cyrl-RS" sz="2000" dirty="0" smtClean="0"/>
              <a:t>Куповина и </a:t>
            </a:r>
            <a:r>
              <a:rPr lang="sr-Cyrl-RS" sz="2000" dirty="0" smtClean="0">
                <a:solidFill>
                  <a:srgbClr val="FF0000"/>
                </a:solidFill>
              </a:rPr>
              <a:t>инсталација</a:t>
            </a:r>
            <a:r>
              <a:rPr lang="sr-Cyrl-RS" sz="2000" dirty="0" smtClean="0"/>
              <a:t> софтвера,</a:t>
            </a:r>
            <a:endParaRPr lang="en-US" sz="2000" dirty="0" smtClean="0"/>
          </a:p>
          <a:p>
            <a:pPr lvl="1">
              <a:defRPr/>
            </a:pPr>
            <a:r>
              <a:rPr lang="sr-Latn-CS" sz="2000" dirty="0" smtClean="0">
                <a:solidFill>
                  <a:srgbClr val="FF0000"/>
                </a:solidFill>
              </a:rPr>
              <a:t>Реконстру</a:t>
            </a:r>
            <a:r>
              <a:rPr lang="sr-Cyrl-CS" sz="2000" dirty="0" smtClean="0">
                <a:solidFill>
                  <a:srgbClr val="FF0000"/>
                </a:solidFill>
              </a:rPr>
              <a:t>кција</a:t>
            </a:r>
            <a:r>
              <a:rPr lang="sr-Cyrl-CS" sz="2000" dirty="0" smtClean="0"/>
              <a:t> </a:t>
            </a:r>
            <a:r>
              <a:rPr lang="sr-Latn-CS" sz="2000" dirty="0" smtClean="0"/>
              <a:t>пут</a:t>
            </a:r>
            <a:r>
              <a:rPr lang="sr-Cyrl-CS" sz="2000" dirty="0" smtClean="0"/>
              <a:t>а</a:t>
            </a:r>
            <a:r>
              <a:rPr lang="sr-Latn-CS" sz="2000" dirty="0" smtClean="0"/>
              <a:t> од тачке А до тачке Б.  </a:t>
            </a:r>
            <a:r>
              <a:rPr lang="en-US" sz="2000" dirty="0" smtClean="0"/>
              <a:t> 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Однос активности и циљева</a:t>
            </a:r>
            <a:endParaRPr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57158" y="2000240"/>
          <a:ext cx="8501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Матрица за план активности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5" y="2132013"/>
          <a:ext cx="8786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1571636"/>
                <a:gridCol w="3571900"/>
                <a:gridCol w="1000132"/>
                <a:gridCol w="2143141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Бр.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Назив активности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dirty="0" smtClean="0"/>
                        <a:t>Опис (ко, шта, где, како, када, односи између заинтересованих страна ...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Трајање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Средства (опрема, људи,</a:t>
                      </a:r>
                      <a:r>
                        <a:rPr lang="sr-Cyrl-CS" baseline="0" dirty="0" smtClean="0"/>
                        <a:t> превоз 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dirty="0"/>
              <a:t>Веза </a:t>
            </a:r>
            <a:r>
              <a:rPr lang="sr-Latn-CS" sz="4000" dirty="0" smtClean="0"/>
              <a:t>активности и </a:t>
            </a:r>
            <a:r>
              <a:rPr lang="sr-Latn-CS" sz="4000" dirty="0"/>
              <a:t>циљева</a:t>
            </a:r>
            <a:endParaRPr sz="40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71406" y="1643050"/>
          <a:ext cx="600079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 rot="1257998">
            <a:off x="668338" y="3367088"/>
            <a:ext cx="1066800" cy="3328987"/>
          </a:xfrm>
          <a:prstGeom prst="up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647950" y="3500438"/>
            <a:ext cx="1066800" cy="2857500"/>
          </a:xfrm>
          <a:prstGeom prst="up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 rot="20148023">
            <a:off x="4471988" y="3394075"/>
            <a:ext cx="1066800" cy="2532063"/>
          </a:xfrm>
          <a:prstGeom prst="upArrow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614988" y="2276872"/>
            <a:ext cx="3430587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r-Cyrl-CS" b="1" dirty="0">
                <a:solidFill>
                  <a:srgbClr val="FF0000"/>
                </a:solidFill>
                <a:latin typeface="Calibri" pitchFamily="34" charset="0"/>
              </a:rPr>
              <a:t>Дугорочне користи за крајње кориснике и друге групе</a:t>
            </a:r>
            <a:endParaRPr lang="en-GB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372200" y="3789040"/>
            <a:ext cx="234456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6C43"/>
              </a:buClr>
              <a:buFont typeface="Wingdings" pitchFamily="2" charset="2"/>
              <a:buNone/>
            </a:pPr>
            <a:r>
              <a:rPr lang="sr-Cyrl-CS" b="1" dirty="0">
                <a:solidFill>
                  <a:srgbClr val="FF0000"/>
                </a:solidFill>
                <a:latin typeface="Calibri" pitchFamily="34" charset="0"/>
              </a:rPr>
              <a:t>Јасни краткорочно остварљиви циљеви пројекта</a:t>
            </a:r>
            <a:endParaRPr lang="en-GB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11" name="Rectangle 3"/>
          <p:cNvSpPr>
            <a:spLocks noChangeArrowheads="1"/>
          </p:cNvSpPr>
          <p:nvPr/>
        </p:nvSpPr>
        <p:spPr bwMode="auto">
          <a:xfrm>
            <a:off x="6334125" y="5236617"/>
            <a:ext cx="27384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sr-Cyrl-CS" b="1" dirty="0">
                <a:solidFill>
                  <a:srgbClr val="FF0000"/>
                </a:solidFill>
                <a:latin typeface="Calibri" pitchFamily="34" charset="0"/>
              </a:rPr>
              <a:t>Шта урадити и којим редоследом како би се остварили резултати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41925" y="2423740"/>
            <a:ext cx="3571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857875" y="4071938"/>
            <a:ext cx="3571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29313" y="5448077"/>
            <a:ext cx="35718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 descr="Mali grb 100x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5. План активности</a:t>
            </a:r>
            <a:endParaRPr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22987" y="1556792"/>
          <a:ext cx="7177405" cy="5029200"/>
        </p:xfrm>
        <a:graphic>
          <a:graphicData uri="http://schemas.openxmlformats.org/drawingml/2006/table">
            <a:tbl>
              <a:tblPr/>
              <a:tblGrid>
                <a:gridCol w="648070"/>
                <a:gridCol w="2077589"/>
                <a:gridCol w="213136"/>
                <a:gridCol w="213136"/>
                <a:gridCol w="213136"/>
                <a:gridCol w="213136"/>
                <a:gridCol w="213136"/>
                <a:gridCol w="213136"/>
                <a:gridCol w="213136"/>
                <a:gridCol w="213136"/>
                <a:gridCol w="213136"/>
                <a:gridCol w="213136"/>
                <a:gridCol w="213914"/>
                <a:gridCol w="213136"/>
                <a:gridCol w="213136"/>
                <a:gridCol w="213136"/>
                <a:gridCol w="1467064"/>
              </a:tblGrid>
              <a:tr h="21642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р.б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Циљеви и активности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месец реализације активности 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 b="1">
                          <a:latin typeface="Arial Narrow"/>
                          <a:ea typeface="Times New Roman"/>
                          <a:cs typeface="Times New Roman"/>
                        </a:rPr>
                        <a:t>Одговорна особа </a:t>
                      </a:r>
                      <a:endParaRPr lang="en-US" sz="1600" b="1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latin typeface="Arial Narrow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b="1" dirty="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426">
                <a:tc gridSpan="1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Arial"/>
                        </a:rPr>
                        <a:t>Специфични циљ1: 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А1.1 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А1.2. 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А1.3. 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А1.4.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 gridSpan="1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Arial"/>
                        </a:rPr>
                        <a:t>Специфични циљ2: 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А2.1 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А2.2. 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А2.3. 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А2.4.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 gridSpan="1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Arial"/>
                        </a:rPr>
                        <a:t>Специфични циљ3: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А3.1 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А3.2. 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А3.3. 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600">
                          <a:latin typeface="Arial Narrow"/>
                          <a:ea typeface="Times New Roman"/>
                          <a:cs typeface="Times New Roman"/>
                        </a:rPr>
                        <a:t>А3.4.</a:t>
                      </a:r>
                      <a:endParaRPr lang="en-US" sz="1600">
                        <a:latin typeface="Iska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 gridSpan="1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r-Cyrl-C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Активности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297363"/>
          </a:xfrm>
        </p:spPr>
        <p:txBody>
          <a:bodyPr/>
          <a:lstStyle/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Дефинишите и проверите називе активности.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Проверите односе специфичних циљева и активности.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Проверити да ли активности доводе до циљева.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Опишите сваку активност према датој табели.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У којим месецима ће се реализовати која активност.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Урадите План активности по месецима реализације пројекта.</a:t>
            </a:r>
            <a:endParaRPr lang="en-US" sz="2400"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685800"/>
            <a:ext cx="8786813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4.7 ПАРТНЕРСТВА</a:t>
            </a:r>
            <a:endParaRPr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Партнерства</a:t>
            </a:r>
            <a:endParaRPr dirty="0"/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457200" y="1760538"/>
            <a:ext cx="843528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/>
              <a:t>Како планирате да успоставите нова и продуктивна партнерства на пројекту?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/>
              <a:t>На који начин пројекат доводи до стварања новог партнерства или оснажује већ постојећи договор о сарадњи.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/>
              <a:t>Колико су партнери погодни за своје улоге у пројекту?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/>
              <a:t>На који начин се пројекат уклапа у циљеве и делокруг рада партнера.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C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CS" sz="2400" dirty="0" smtClean="0"/>
              <a:t>ШТА РАДИ КОЈИ ПАРТНЕР!!!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CS" sz="2400" dirty="0" smtClean="0"/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Партнерства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Укратко описати сваког партнера.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Како ће се одвијати сарадња на пројекту.</a:t>
            </a:r>
          </a:p>
          <a:p>
            <a:pPr marL="0" indent="3600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CS" sz="2400" dirty="0" smtClean="0"/>
              <a:t>Шта ради који партнер, која активност.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endParaRPr lang="en-US" sz="2400"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>
                <a:cs typeface="Arial" pitchFamily="34" charset="0"/>
              </a:rPr>
              <a:t>Елементи пројекта</a:t>
            </a:r>
            <a:endParaRPr dirty="0" smtClean="0">
              <a:cs typeface="Arial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76513" y="1812925"/>
            <a:ext cx="3657600" cy="1524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pic>
        <p:nvPicPr>
          <p:cNvPr id="40966" name="Picture 5" descr="pe0161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25" y="4467225"/>
            <a:ext cx="609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69913" y="3830638"/>
            <a:ext cx="1241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66763" y="3654425"/>
            <a:ext cx="0" cy="176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62025" y="3741738"/>
            <a:ext cx="0" cy="17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92200" y="3741738"/>
            <a:ext cx="0" cy="17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223963" y="3741738"/>
            <a:ext cx="0" cy="17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354138" y="3741738"/>
            <a:ext cx="0" cy="17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484313" y="3830638"/>
            <a:ext cx="0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28625" y="3400425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j-lt"/>
              </a:rPr>
              <a:t>Старт</a:t>
            </a:r>
            <a:endParaRPr lang="en-GB" sz="1600" b="1" dirty="0">
              <a:latin typeface="+mj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90625" y="4010025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j-lt"/>
              </a:rPr>
              <a:t>Крај</a:t>
            </a:r>
            <a:endParaRPr lang="en-GB" sz="1600" b="1" dirty="0">
              <a:latin typeface="+mj-lt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14488" y="3830638"/>
            <a:ext cx="261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000" b="1">
                <a:latin typeface="+mj-lt"/>
              </a:rPr>
              <a:t>t</a:t>
            </a:r>
            <a:endParaRPr lang="en-GB" sz="2000" b="1">
              <a:latin typeface="+mj-lt"/>
            </a:endParaRPr>
          </a:p>
        </p:txBody>
      </p:sp>
      <p:pic>
        <p:nvPicPr>
          <p:cNvPr id="40977" name="Picture 16" descr="pe0193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3933825"/>
            <a:ext cx="60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78" name="Group 17"/>
          <p:cNvGrpSpPr>
            <a:grpSpLocks/>
          </p:cNvGrpSpPr>
          <p:nvPr/>
        </p:nvGrpSpPr>
        <p:grpSpPr bwMode="auto">
          <a:xfrm>
            <a:off x="3705225" y="4543425"/>
            <a:ext cx="1219200" cy="914400"/>
            <a:chOff x="2352" y="2112"/>
            <a:chExt cx="1344" cy="1100"/>
          </a:xfrm>
        </p:grpSpPr>
        <p:pic>
          <p:nvPicPr>
            <p:cNvPr id="40992" name="Picture 18" descr="pe02002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6" y="2112"/>
              <a:ext cx="623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3" name="Picture 19" descr="in00483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4" y="2688"/>
              <a:ext cx="52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4" name="Picture 20" descr="bd05158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2" y="2592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5" name="Picture 21" descr="in00357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0" y="2640"/>
              <a:ext cx="33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79" name="Picture 22" descr="bd05679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25" y="3400425"/>
            <a:ext cx="762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23" descr="bd0491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15025" y="4467225"/>
            <a:ext cx="838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24"/>
          <p:cNvSpPr>
            <a:spLocks noChangeArrowheads="1"/>
          </p:cNvSpPr>
          <p:nvPr/>
        </p:nvSpPr>
        <p:spPr bwMode="auto">
          <a:xfrm rot="3429842">
            <a:off x="1952625" y="2714625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 rot="1338451">
            <a:off x="2867025" y="3248025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4086225" y="3400425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 rot="20412216">
            <a:off x="5534025" y="3248025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 rot="18229073">
            <a:off x="6372225" y="2638425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224213" y="2314575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Cyrl-CS" sz="2800" b="1" dirty="0">
                <a:latin typeface="+mj-lt"/>
              </a:rPr>
              <a:t>Пројекат</a:t>
            </a:r>
            <a:endParaRPr lang="en-GB" sz="2800" b="1" dirty="0">
              <a:latin typeface="+mj-lt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067425" y="4314825"/>
            <a:ext cx="5095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$</a:t>
            </a:r>
            <a:endParaRPr lang="en-GB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5534025" y="5229225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sr-Cyrl-CS" b="1" dirty="0">
                <a:solidFill>
                  <a:srgbClr val="FF0000"/>
                </a:solidFill>
                <a:latin typeface="+mj-lt"/>
              </a:rPr>
              <a:t>Буџет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171825" y="5534025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sr-Cyrl-CS" b="1" dirty="0">
                <a:solidFill>
                  <a:srgbClr val="FF0000"/>
                </a:solidFill>
                <a:latin typeface="+mj-lt"/>
              </a:rPr>
              <a:t>Ресурси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058025" y="4238625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sr-Cyrl-CS" b="1" dirty="0">
                <a:solidFill>
                  <a:srgbClr val="FF0000"/>
                </a:solidFill>
                <a:latin typeface="+mj-lt"/>
              </a:rPr>
              <a:t>Коначни производ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638300" y="5153025"/>
            <a:ext cx="1719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sr-Cyrl-CS" b="1" dirty="0">
                <a:solidFill>
                  <a:srgbClr val="FF0000"/>
                </a:solidFill>
                <a:latin typeface="+mj-lt"/>
              </a:rPr>
              <a:t>Коначна листа активности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5" name="Picture 34" descr="Mali grb 100x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685800"/>
            <a:ext cx="8786813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4.8 ОДРЖИВОСТ</a:t>
            </a:r>
            <a:endParaRPr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Одрживост</a:t>
            </a:r>
            <a:endParaRPr dirty="0"/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>
          <a:xfrm>
            <a:off x="457200" y="1819275"/>
            <a:ext cx="8229600" cy="4610100"/>
          </a:xfrm>
        </p:spPr>
        <p:txBody>
          <a:bodyPr/>
          <a:lstStyle/>
          <a:p>
            <a:r>
              <a:rPr lang="sr-Cyrl-CS" sz="2400" dirty="0" smtClean="0"/>
              <a:t>Опишите на који начин ће бар део пројектних активности, бити одрживи и по завршетку финансирања пројекта и/или довести до дугорочнијих резултата. </a:t>
            </a:r>
          </a:p>
          <a:p>
            <a:r>
              <a:rPr lang="sr-Cyrl-CS" sz="2400" dirty="0" smtClean="0"/>
              <a:t>Одрживост услуга често захтева следеће:</a:t>
            </a:r>
            <a:endParaRPr lang="en-US" sz="2400" dirty="0" smtClean="0"/>
          </a:p>
          <a:p>
            <a:pPr lvl="1"/>
            <a:r>
              <a:rPr lang="sr-Cyrl-CS" sz="2000" dirty="0" smtClean="0"/>
              <a:t>друга финансијска средства или њихово преусмеравање. Која финансијска средства из локалне средине ће вам бити реално доступна – и у ком износу?</a:t>
            </a:r>
            <a:endParaRPr lang="en-US" sz="2000" dirty="0" smtClean="0"/>
          </a:p>
          <a:p>
            <a:pPr lvl="1"/>
            <a:r>
              <a:rPr lang="sr-Cyrl-CS" sz="2000" dirty="0" smtClean="0"/>
              <a:t>Волонтерски рад . Које услуге или активности би могле да се наставе на бази самопомоћи или волонтерског рада?</a:t>
            </a:r>
            <a:endParaRPr lang="en-US" sz="2000" dirty="0" smtClean="0"/>
          </a:p>
          <a:p>
            <a:pPr lvl="1"/>
            <a:r>
              <a:rPr lang="sr-Cyrl-CS" sz="2000" dirty="0" smtClean="0"/>
              <a:t>Наплаћивање. На који начин бисте могли да наплаћујете неке од услуга у оквиру пројеката? Ко би могао да их плаћа и колико? </a:t>
            </a:r>
            <a:endParaRPr lang="en-US" sz="2000" dirty="0" smtClean="0"/>
          </a:p>
          <a:p>
            <a:pPr lvl="1"/>
            <a:r>
              <a:rPr lang="sr-Cyrl-CS" sz="2000" dirty="0" smtClean="0"/>
              <a:t>Институционална одрживост: да ли ће се успоставити структуре које ће наставити активности по завршетку пројекта</a:t>
            </a: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sr-Cyrl-CS" dirty="0" smtClean="0"/>
              <a:t>Одрживост – грешке!!!</a:t>
            </a:r>
            <a:endParaRPr dirty="0"/>
          </a:p>
        </p:txBody>
      </p:sp>
      <p:sp>
        <p:nvSpPr>
          <p:cNvPr id="186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 sz="2400" dirty="0" smtClean="0"/>
          </a:p>
          <a:p>
            <a:r>
              <a:rPr lang="sr-Cyrl-CS" sz="2400" dirty="0" smtClean="0"/>
              <a:t>Уобичајено је да је одрживост </a:t>
            </a:r>
            <a:r>
              <a:rPr lang="sr-Cyrl-CS" sz="2400" dirty="0" smtClean="0">
                <a:solidFill>
                  <a:srgbClr val="FF0000"/>
                </a:solidFill>
              </a:rPr>
              <a:t>најзапостављенија</a:t>
            </a:r>
            <a:r>
              <a:rPr lang="sr-Cyrl-CS" sz="2400" dirty="0" smtClean="0"/>
              <a:t> компонента у размишљању о пројекту!</a:t>
            </a:r>
            <a:endParaRPr lang="en-US" sz="2400" dirty="0" smtClean="0"/>
          </a:p>
          <a:p>
            <a:r>
              <a:rPr lang="sr-Cyrl-CS" sz="2400" dirty="0" smtClean="0"/>
              <a:t>Сви се питамо да ли је идеја привлачна?</a:t>
            </a:r>
            <a:endParaRPr lang="en-US" sz="2400" dirty="0" smtClean="0"/>
          </a:p>
          <a:p>
            <a:r>
              <a:rPr lang="sr-Cyrl-CS" sz="2400" dirty="0" smtClean="0"/>
              <a:t>Да ли ће имати брзе резултате?</a:t>
            </a:r>
            <a:endParaRPr lang="en-US" sz="2400" dirty="0" smtClean="0"/>
          </a:p>
          <a:p>
            <a:r>
              <a:rPr lang="sr-Cyrl-CS" sz="2400" dirty="0" smtClean="0"/>
              <a:t>Како се уклапа у позив за подношење пројекта?</a:t>
            </a:r>
            <a:endParaRPr lang="en-US" sz="2400" dirty="0" smtClean="0"/>
          </a:p>
          <a:p>
            <a:r>
              <a:rPr lang="sr-Cyrl-CS" sz="2400" dirty="0" smtClean="0"/>
              <a:t>Да ли се уклапа у предвиђен буџет?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АЛИ, ШТА ПОСЛЕ ПРОЈЕКТА ? 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Одрживост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 smtClean="0"/>
              <a:t>Размислите шта је потребно урадити да се резултати пројекта не изгубе!!!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 smtClean="0"/>
              <a:t>Ко ће одржавати оно што је постигнуто?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 smtClean="0"/>
              <a:t>Како ће се финансирати?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 smtClean="0"/>
              <a:t>Да ли ће бити наставка?</a:t>
            </a: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685800"/>
            <a:ext cx="8786813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4.9 РЕЗУЛТАТИ И УТИЦАЈ</a:t>
            </a:r>
            <a:endParaRPr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15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Резултати и утицај</a:t>
            </a:r>
            <a:endParaRPr dirty="0"/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>
          <a:xfrm>
            <a:off x="457200" y="1819275"/>
            <a:ext cx="8229600" cy="4610100"/>
          </a:xfrm>
        </p:spPr>
        <p:txBody>
          <a:bodyPr/>
          <a:lstStyle/>
          <a:p>
            <a:r>
              <a:rPr lang="sr-Cyrl-CS" sz="2400" dirty="0" smtClean="0"/>
              <a:t>Какав ће бити допринос Вашег пројекта?  </a:t>
            </a:r>
          </a:p>
          <a:p>
            <a:r>
              <a:rPr lang="sr-Cyrl-CS" sz="2400" dirty="0" smtClean="0"/>
              <a:t>Које директне резултате очекујете?  </a:t>
            </a:r>
          </a:p>
          <a:p>
            <a:r>
              <a:rPr lang="sr-Cyrl-CS" sz="2400" dirty="0" smtClean="0"/>
              <a:t>Шта ће бити конкретни и мерљиви резултати пројекта? </a:t>
            </a:r>
          </a:p>
          <a:p>
            <a:r>
              <a:rPr lang="sr-Cyrl-CS" sz="2400" dirty="0" smtClean="0"/>
              <a:t>Шта ће бити дугорочни ефекат? </a:t>
            </a:r>
          </a:p>
          <a:p>
            <a:r>
              <a:rPr lang="sr-Cyrl-CS" sz="2400" dirty="0" smtClean="0"/>
              <a:t>Која искуства Вашег пројекта могу бити корисна за ширу заједницу?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r-Cyrl-RS" sz="2400" b="1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Latn-CS" sz="2400" b="1" dirty="0" smtClean="0">
                <a:solidFill>
                  <a:srgbClr val="FF0000"/>
                </a:solidFill>
              </a:rPr>
              <a:t>Резултати</a:t>
            </a:r>
            <a:r>
              <a:rPr lang="sr-Latn-CS" sz="2400" dirty="0" smtClean="0"/>
              <a:t> – </a:t>
            </a:r>
            <a:r>
              <a:rPr lang="sr-Cyrl-CS" sz="2400" dirty="0" smtClean="0"/>
              <a:t>именице - </a:t>
            </a:r>
            <a:r>
              <a:rPr lang="sr-Latn-CS" sz="2400" dirty="0" smtClean="0"/>
              <a:t>конкретан резултат “предат/</a:t>
            </a:r>
            <a:r>
              <a:rPr lang="sr-Cyrl-RS" sz="2400" dirty="0" smtClean="0"/>
              <a:t> </a:t>
            </a:r>
            <a:r>
              <a:rPr lang="sr-Latn-CS" sz="2400" dirty="0" smtClean="0"/>
              <a:t>испоручен/</a:t>
            </a:r>
            <a:r>
              <a:rPr lang="sr-Cyrl-RS" sz="2400" dirty="0" smtClean="0"/>
              <a:t> </a:t>
            </a:r>
            <a:r>
              <a:rPr lang="sr-Latn-CS" sz="2400" dirty="0" smtClean="0"/>
              <a:t>обављен/</a:t>
            </a:r>
            <a:r>
              <a:rPr lang="sr-Cyrl-RS" sz="2400" dirty="0" smtClean="0"/>
              <a:t> </a:t>
            </a:r>
            <a:r>
              <a:rPr lang="sr-Latn-CS" sz="2400" dirty="0" smtClean="0"/>
              <a:t>оформљен/</a:t>
            </a:r>
            <a:r>
              <a:rPr lang="sr-Cyrl-RS" sz="2400" dirty="0" smtClean="0"/>
              <a:t> </a:t>
            </a:r>
            <a:r>
              <a:rPr lang="sr-Latn-CS" sz="2400" dirty="0" smtClean="0"/>
              <a:t>обучен/</a:t>
            </a:r>
            <a:r>
              <a:rPr lang="sr-Cyrl-CS" sz="2400" dirty="0" smtClean="0"/>
              <a:t> </a:t>
            </a:r>
            <a:r>
              <a:rPr lang="sr-Latn-CS" sz="2400" dirty="0" smtClean="0"/>
              <a:t>е</a:t>
            </a:r>
            <a:r>
              <a:rPr lang="sr-Cyrl-CS" sz="2400" dirty="0" smtClean="0"/>
              <a:t>д</a:t>
            </a:r>
            <a:r>
              <a:rPr lang="sr-Latn-CS" sz="2400" dirty="0" smtClean="0"/>
              <a:t>укован/</a:t>
            </a:r>
            <a:r>
              <a:rPr lang="sr-Cyrl-RS" sz="2400" dirty="0" smtClean="0"/>
              <a:t> </a:t>
            </a:r>
            <a:r>
              <a:rPr lang="sr-Latn-CS" sz="2400" dirty="0" smtClean="0"/>
              <a:t>информисан</a:t>
            </a:r>
            <a:r>
              <a:rPr lang="sr-Cyrl-RS" sz="2400" dirty="0" smtClean="0"/>
              <a:t>/уређен/засађен/</a:t>
            </a:r>
            <a:r>
              <a:rPr lang="sr-Latn-CS" sz="2400" dirty="0" smtClean="0"/>
              <a:t> ...” </a:t>
            </a: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Резултати и утицај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 smtClean="0"/>
              <a:t>Добро прочитајте активности.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 smtClean="0"/>
              <a:t>Анализирајте које конкретне ствари су производ Ваших активности.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 smtClean="0"/>
              <a:t>Како ти производи доприносе циљним групама.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 smtClean="0"/>
              <a:t>Да ли има дугорочних ефеката Ваших активности.</a:t>
            </a:r>
          </a:p>
        </p:txBody>
      </p:sp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685800"/>
            <a:ext cx="8786813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4.10 ПРОЦЕНА РИЗИКА</a:t>
            </a:r>
            <a:endParaRPr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Од чега зависи успех пројекта </a:t>
            </a:r>
            <a:r>
              <a:rPr lang="hr-HR" sz="3600" dirty="0"/>
              <a:t>?</a:t>
            </a:r>
            <a:endParaRPr dirty="0"/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457200" y="2265363"/>
            <a:ext cx="8229600" cy="337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400" dirty="0" smtClean="0"/>
              <a:t>Сврха сваког пројекта је да произведе промене које су пожељне у  окружењу пројекта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sr-Cyrl-R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400" dirty="0" smtClean="0"/>
              <a:t>Успех пројекта  зависи</a:t>
            </a:r>
            <a:r>
              <a:rPr lang="sr-Cyrl-CS" sz="2400" dirty="0" smtClean="0">
                <a:cs typeface="Times New Roman" pitchFamily="18" charset="0"/>
              </a:rPr>
              <a:t>:</a:t>
            </a:r>
            <a:endParaRPr lang="en-GB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r-HR" sz="2400" dirty="0" smtClean="0"/>
              <a:t> низа фактора  које руководство пројекта може контролисати, као и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hr-HR" sz="2400" dirty="0" smtClean="0"/>
              <a:t> одређеног броја </a:t>
            </a:r>
            <a:r>
              <a:rPr lang="hr-HR" sz="2400" u="sng" dirty="0" smtClean="0"/>
              <a:t>спољних фактора које се налазе ван контроле руководства пројекта.</a:t>
            </a:r>
            <a:endParaRPr lang="en-U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Ризици</a:t>
            </a:r>
            <a:endParaRPr dirty="0"/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49762"/>
          </a:xfrm>
        </p:spPr>
        <p:txBody>
          <a:bodyPr/>
          <a:lstStyle/>
          <a:p>
            <a:pPr eaLnBrk="1" hangingPunct="1"/>
            <a:r>
              <a:rPr lang="sv-SE" sz="2400" dirty="0" smtClean="0"/>
              <a:t>Процена фактора који могу да ути</a:t>
            </a:r>
            <a:r>
              <a:rPr lang="sr-Latn-CS" sz="2400" dirty="0" smtClean="0"/>
              <a:t>ч</a:t>
            </a:r>
            <a:r>
              <a:rPr lang="sv-SE" sz="2400" dirty="0" smtClean="0"/>
              <a:t>у на</a:t>
            </a:r>
            <a:r>
              <a:rPr lang="sr-Cyrl-CS" sz="2400" dirty="0" smtClean="0"/>
              <a:t> спровођење пројекта и на</a:t>
            </a:r>
            <a:r>
              <a:rPr lang="sv-SE" sz="2400" dirty="0" smtClean="0"/>
              <a:t> испуњење циља пројекта</a:t>
            </a:r>
            <a:r>
              <a:rPr lang="sr-Cyrl-RS" sz="2400" dirty="0" smtClean="0"/>
              <a:t>, а који нису у Вашој надлежности</a:t>
            </a:r>
            <a:r>
              <a:rPr lang="sv-SE" sz="2400" dirty="0" smtClean="0"/>
              <a:t>.</a:t>
            </a:r>
          </a:p>
          <a:p>
            <a:pPr eaLnBrk="1" hangingPunct="1"/>
            <a:endParaRPr lang="sr-Cyrl-RS" sz="2400" dirty="0" smtClean="0"/>
          </a:p>
          <a:p>
            <a:pPr eaLnBrk="1" hangingPunct="1"/>
            <a:r>
              <a:rPr lang="sv-SE" sz="2400" dirty="0" smtClean="0"/>
              <a:t>СПОЉНИ РИЗИЦИ (на које не мо</a:t>
            </a:r>
            <a:r>
              <a:rPr lang="sr-Latn-CS" sz="2400" dirty="0" smtClean="0"/>
              <a:t>ж</a:t>
            </a:r>
            <a:r>
              <a:rPr lang="sv-SE" sz="2400" dirty="0" smtClean="0"/>
              <a:t>е да се ути</a:t>
            </a:r>
            <a:r>
              <a:rPr lang="sr-Latn-CS" sz="2400" dirty="0" smtClean="0"/>
              <a:t>ч</a:t>
            </a:r>
            <a:r>
              <a:rPr lang="sv-SE" sz="2400" dirty="0" smtClean="0"/>
              <a:t>е)</a:t>
            </a:r>
          </a:p>
          <a:p>
            <a:pPr eaLnBrk="1" hangingPunct="1"/>
            <a:endParaRPr lang="sr-Cyrl-RS" sz="2400" dirty="0" smtClean="0"/>
          </a:p>
          <a:p>
            <a:pPr eaLnBrk="1" hangingPunct="1"/>
            <a:r>
              <a:rPr lang="sv-SE" sz="2400" dirty="0" smtClean="0"/>
              <a:t>МЕРЕ КОЈЕ ТРЕБА ДА СЕ ПРЕДУЗМУ да би се отклонио ризик!</a:t>
            </a:r>
            <a:endParaRPr lang="sr-Cyrl-CS" sz="2400" dirty="0" smtClean="0"/>
          </a:p>
          <a:p>
            <a:pPr eaLnBrk="1" hangingPunct="1"/>
            <a:endParaRPr lang="sr-Cyrl-CS" sz="2400" dirty="0" smtClean="0"/>
          </a:p>
          <a:p>
            <a:pPr eaLnBrk="1" hangingPunct="1"/>
            <a:r>
              <a:rPr lang="sr-Cyrl-CS" sz="2400" dirty="0" smtClean="0"/>
              <a:t>Управљање ризиком.</a:t>
            </a:r>
            <a:endParaRPr lang="sv-SE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dirty="0" smtClean="0"/>
              <a:t>За сваки конкурс који се расписује обавезан документ су смернице за подношење пројеката.</a:t>
            </a:r>
          </a:p>
          <a:p>
            <a:r>
              <a:rPr lang="sr-Cyrl-CS" sz="2400" dirty="0" smtClean="0"/>
              <a:t>Смернице садрже:</a:t>
            </a:r>
          </a:p>
          <a:p>
            <a:pPr lvl="1"/>
            <a:r>
              <a:rPr lang="sr-Cyrl-CS" sz="2000" dirty="0" smtClean="0"/>
              <a:t>Циљеве и приоритете програма</a:t>
            </a:r>
          </a:p>
          <a:p>
            <a:pPr lvl="1"/>
            <a:r>
              <a:rPr lang="sr-Cyrl-CS" sz="2000" dirty="0" smtClean="0"/>
              <a:t>Финансијске појединости конкурса</a:t>
            </a:r>
          </a:p>
          <a:p>
            <a:pPr lvl="1"/>
            <a:r>
              <a:rPr lang="sr-Cyrl-CS" sz="2000" dirty="0" smtClean="0"/>
              <a:t>Критеријуме за учешће на конкурсу</a:t>
            </a:r>
          </a:p>
          <a:p>
            <a:pPr lvl="1"/>
            <a:r>
              <a:rPr lang="sr-Cyrl-CS" sz="2000" dirty="0" smtClean="0"/>
              <a:t>Како се пријавити и које процедуре следити</a:t>
            </a:r>
          </a:p>
          <a:p>
            <a:pPr lvl="1"/>
            <a:r>
              <a:rPr lang="sr-Cyrl-CS" sz="2000" dirty="0" smtClean="0"/>
              <a:t>Оцена и селекција пријава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Додатна питања и одговори!!!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496" y="228600"/>
            <a:ext cx="825589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CS" dirty="0" smtClean="0"/>
              <a:t>Смернице/јавни конкурс</a:t>
            </a:r>
            <a:endParaRPr dirty="0"/>
          </a:p>
        </p:txBody>
      </p:sp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Заштита од ризика</a:t>
            </a:r>
            <a:endParaRPr dirty="0"/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z="2400" dirty="0" smtClean="0"/>
              <a:t>Пре свега: планирање!!!</a:t>
            </a:r>
            <a:endParaRPr lang="en-US" sz="2400" dirty="0" smtClean="0"/>
          </a:p>
          <a:p>
            <a:pPr eaLnBrk="1" hangingPunct="1"/>
            <a:r>
              <a:rPr lang="sr-Latn-CS" sz="2400" dirty="0" smtClean="0"/>
              <a:t>Препознавање</a:t>
            </a:r>
            <a:r>
              <a:rPr lang="sr-Cyrl-RS" sz="2400" dirty="0" smtClean="0"/>
              <a:t>.</a:t>
            </a:r>
            <a:r>
              <a:rPr lang="sr-Latn-CS" sz="2400" dirty="0" smtClean="0"/>
              <a:t>  </a:t>
            </a:r>
            <a:endParaRPr lang="en-US" sz="2400" dirty="0" smtClean="0"/>
          </a:p>
          <a:p>
            <a:pPr eaLnBrk="1" hangingPunct="1"/>
            <a:r>
              <a:rPr lang="sr-Latn-CS" sz="2400" dirty="0" smtClean="0"/>
              <a:t>Оцена вероватноће и значаја</a:t>
            </a:r>
            <a:r>
              <a:rPr lang="sr-Cyrl-RS" sz="2400" dirty="0" smtClean="0"/>
              <a:t>.</a:t>
            </a:r>
            <a:endParaRPr lang="en-US" sz="2400" dirty="0" smtClean="0"/>
          </a:p>
          <a:p>
            <a:pPr eaLnBrk="1" hangingPunct="1"/>
            <a:r>
              <a:rPr lang="sr-Latn-CS" sz="2400" dirty="0" smtClean="0"/>
              <a:t>Прикупљање и анализа информација</a:t>
            </a:r>
            <a:r>
              <a:rPr lang="sr-Cyrl-RS" sz="2400" dirty="0" smtClean="0"/>
              <a:t>.</a:t>
            </a:r>
            <a:endParaRPr lang="en-US" sz="2400" dirty="0" smtClean="0"/>
          </a:p>
          <a:p>
            <a:pPr eaLnBrk="1" hangingPunct="1"/>
            <a:r>
              <a:rPr lang="sr-Latn-CS" sz="2400" dirty="0" smtClean="0"/>
              <a:t>Развијање могућих сценарија</a:t>
            </a:r>
            <a:r>
              <a:rPr lang="sr-Cyrl-RS" sz="2400" dirty="0" smtClean="0"/>
              <a:t>.</a:t>
            </a:r>
            <a:endParaRPr lang="en-US" sz="2400" dirty="0" smtClean="0"/>
          </a:p>
          <a:p>
            <a:pPr eaLnBrk="1" hangingPunct="1"/>
            <a:r>
              <a:rPr lang="sr-Latn-CS" sz="2400" dirty="0" smtClean="0"/>
              <a:t>Расподела одговорности</a:t>
            </a:r>
            <a:r>
              <a:rPr lang="sr-Cyrl-RS" sz="2400" dirty="0" smtClean="0"/>
              <a:t>.</a:t>
            </a:r>
            <a:endParaRPr lang="en-U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Матрица за анализу ризика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2000250"/>
          <a:ext cx="871543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1000132"/>
                <a:gridCol w="1643074"/>
                <a:gridCol w="3000396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Ризик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Утицај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Вероватноћа појављивања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Контра мере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Висок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Велика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Средњи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Средња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низак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Мала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Ризици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2400" dirty="0" smtClean="0"/>
              <a:t>Добро прочитајте активности.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2400" dirty="0" smtClean="0"/>
              <a:t>Добро размислите, шта се све може десити током пројекта, што би омело Ваше активности а није под Вашим директним утицајем - РИЗИК.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2400" dirty="0" smtClean="0"/>
              <a:t>Анализирајте колико је вероватно да се ризик појави и колико је “ЈАК” за Ваш пројекат.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2400" dirty="0" smtClean="0"/>
              <a:t>Које мере можете преузети да умањите или елиминишете ризик.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2400" dirty="0" smtClean="0"/>
              <a:t>Ако постоји ризик који може угрозити активност, а немате одговор, онда боље одустати од активности.</a:t>
            </a:r>
          </a:p>
        </p:txBody>
      </p:sp>
      <p:pic>
        <p:nvPicPr>
          <p:cNvPr id="5" name="Picture 4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685800"/>
            <a:ext cx="8786813" cy="14700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6. БУЏЕТ ПРОЈЕКТА</a:t>
            </a:r>
            <a:endParaRPr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2996952"/>
            <a:ext cx="3593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4400" b="1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10+5</a:t>
            </a:r>
            <a:r>
              <a:rPr kumimoji="0" lang="sr-Cyrl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бодова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Ресурси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1050"/>
            <a:ext cx="7543800" cy="44497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Експерти и остало особље </a:t>
            </a:r>
            <a:r>
              <a:rPr lang="en-GB" dirty="0" smtClean="0"/>
              <a:t>(</a:t>
            </a:r>
            <a:r>
              <a:rPr lang="sr-Latn-CS" dirty="0" smtClean="0"/>
              <a:t>управљање локалним и страним (ако постоје) људским ресурсима, пројектна група, која су знања и капацитети потребни</a:t>
            </a:r>
            <a:r>
              <a:rPr lang="en-GB" dirty="0" smtClean="0"/>
              <a:t>?)</a:t>
            </a:r>
            <a:endParaRPr lang="sr-Cyrl-C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r-Latn-C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Опрема</a:t>
            </a:r>
            <a:r>
              <a:rPr lang="en-GB" dirty="0" smtClean="0"/>
              <a:t>, </a:t>
            </a:r>
            <a:r>
              <a:rPr lang="sr-Latn-CS" dirty="0" smtClean="0"/>
              <a:t>опрема треба да буде прилагођена локалним условима</a:t>
            </a:r>
            <a:r>
              <a:rPr lang="en-GB" dirty="0" smtClean="0"/>
              <a:t> (</a:t>
            </a:r>
            <a:r>
              <a:rPr lang="sr-Cyrl-CS" dirty="0" smtClean="0"/>
              <a:t>Р</a:t>
            </a:r>
            <a:r>
              <a:rPr lang="sr-Latn-CS" dirty="0" smtClean="0"/>
              <a:t>езервни делови и одржавање доступни</a:t>
            </a:r>
            <a:r>
              <a:rPr lang="en-GB" dirty="0" smtClean="0"/>
              <a:t>?) </a:t>
            </a:r>
            <a:endParaRPr lang="sr-Cyrl-C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r-Latn-C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Локали </a:t>
            </a:r>
            <a:r>
              <a:rPr lang="en-GB" dirty="0" smtClean="0"/>
              <a:t>(</a:t>
            </a:r>
            <a:r>
              <a:rPr lang="sr-Latn-CS" dirty="0" smtClean="0"/>
              <a:t>канцеларије, простор за обуку, постоји ли уговор о коришћењу просторија</a:t>
            </a:r>
            <a:r>
              <a:rPr lang="en-GB" dirty="0" smtClean="0"/>
              <a:t>?)</a:t>
            </a:r>
            <a:endParaRPr lang="sr-Cyrl-C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sr-Latn-C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Време </a:t>
            </a:r>
            <a:r>
              <a:rPr lang="en-GB" dirty="0" smtClean="0"/>
              <a:t>(</a:t>
            </a:r>
            <a:r>
              <a:rPr lang="sr-Latn-CS" dirty="0" smtClean="0"/>
              <a:t>реалан временски план</a:t>
            </a:r>
            <a:r>
              <a:rPr lang="en-GB" dirty="0" smtClean="0"/>
              <a:t>)</a:t>
            </a: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643813" y="3422650"/>
          <a:ext cx="1357312" cy="720725"/>
        </p:xfrm>
        <a:graphic>
          <a:graphicData uri="http://schemas.openxmlformats.org/presentationml/2006/ole">
            <p:oleObj spid="_x0000_s11266" name="Clip" r:id="rId3" imgW="1113120" imgH="906120" progId="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8072438" y="2135188"/>
          <a:ext cx="647700" cy="1008062"/>
        </p:xfrm>
        <a:graphic>
          <a:graphicData uri="http://schemas.openxmlformats.org/presentationml/2006/ole">
            <p:oleObj spid="_x0000_s11267" name="Clip" r:id="rId4" imgW="1136160" imgH="1229400" progId="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7542213" y="4451350"/>
          <a:ext cx="1387475" cy="549275"/>
        </p:xfrm>
        <a:graphic>
          <a:graphicData uri="http://schemas.openxmlformats.org/presentationml/2006/ole">
            <p:oleObj spid="_x0000_s11268" name="Clip" r:id="rId5" imgW="4602960" imgH="365220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858000" y="5334000"/>
          <a:ext cx="2036763" cy="703263"/>
        </p:xfrm>
        <a:graphic>
          <a:graphicData uri="http://schemas.openxmlformats.org/presentationml/2006/ole">
            <p:oleObj spid="_x0000_s11269" name="Klipp" r:id="rId6" imgW="5910480" imgH="1873080" progId="">
              <p:embed/>
            </p:oleObj>
          </a:graphicData>
        </a:graphic>
      </p:graphicFrame>
      <p:pic>
        <p:nvPicPr>
          <p:cNvPr id="8" name="Picture 7" descr="Mali grb 100x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Буџет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29613" cy="4449763"/>
          </a:xfrm>
        </p:spPr>
        <p:txBody>
          <a:bodyPr rtlCol="0">
            <a:noAutofit/>
          </a:bodyPr>
          <a:lstStyle/>
          <a:p>
            <a:pPr lvl="0"/>
            <a:r>
              <a:rPr lang="sr-Cyrl-CS" sz="2400" dirty="0" smtClean="0"/>
              <a:t>Приказ </a:t>
            </a:r>
            <a:r>
              <a:rPr lang="sr-Cyrl-CS" sz="2400" b="1" dirty="0" smtClean="0"/>
              <a:t>процене</a:t>
            </a:r>
            <a:r>
              <a:rPr lang="sr-Cyrl-CS" sz="2400" dirty="0" smtClean="0"/>
              <a:t> </a:t>
            </a:r>
            <a:r>
              <a:rPr lang="sr-Cyrl-CS" sz="2400" b="1" dirty="0" smtClean="0"/>
              <a:t>свих</a:t>
            </a:r>
            <a:r>
              <a:rPr lang="sr-Cyrl-CS" sz="2400" dirty="0" smtClean="0"/>
              <a:t> неопходних трошкова потребних да се изврше све активности предвиђене предлогом пројекта</a:t>
            </a:r>
            <a:endParaRPr lang="en-US" sz="2400" dirty="0" smtClean="0"/>
          </a:p>
          <a:p>
            <a:pPr lvl="0"/>
            <a:endParaRPr lang="sr-Cyrl-CS" sz="2400" dirty="0" smtClean="0"/>
          </a:p>
          <a:p>
            <a:pPr lvl="0"/>
            <a:r>
              <a:rPr lang="sr-Cyrl-CS" sz="2400" dirty="0" smtClean="0"/>
              <a:t>Трошкови морају да се прикажу табеларно и да се изразе у односима количина, јединица мере, јединична цена, укупна цена</a:t>
            </a:r>
            <a:endParaRPr lang="en-US" sz="2400" dirty="0" smtClean="0"/>
          </a:p>
          <a:p>
            <a:pPr lvl="0"/>
            <a:endParaRPr lang="sr-Cyrl-CS" sz="2400" dirty="0" smtClean="0"/>
          </a:p>
          <a:p>
            <a:pPr lvl="0"/>
            <a:r>
              <a:rPr lang="sr-Cyrl-CS" sz="2400" dirty="0" smtClean="0"/>
              <a:t>Буџет треба да омогући лакшу контролу финансијског пословања у оквиру пројекта</a:t>
            </a:r>
            <a:r>
              <a:rPr lang="sr-Cyrl-CS" sz="2400" b="1" dirty="0" smtClean="0"/>
              <a:t> </a:t>
            </a:r>
            <a:endParaRPr lang="en-US" sz="24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Оправдани трошкови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 sz="2400" dirty="0" smtClean="0"/>
          </a:p>
          <a:p>
            <a:r>
              <a:rPr lang="sr-Cyrl-CS" sz="2400" dirty="0" smtClean="0"/>
              <a:t>Да би трошкови били оправдани неопходно је:</a:t>
            </a:r>
            <a:endParaRPr lang="en-US" sz="2400" dirty="0" smtClean="0"/>
          </a:p>
          <a:p>
            <a:pPr lvl="1"/>
            <a:r>
              <a:rPr lang="sr-Cyrl-CS" sz="2000" dirty="0" smtClean="0"/>
              <a:t>да буду неопходни за реализовање пројекта, да буду у сагласности са основним принципима управљања финансијама, посебно у смислу добијене вредности за уложени новац и економичности; </a:t>
            </a:r>
            <a:endParaRPr lang="en-US" sz="2000" dirty="0" smtClean="0"/>
          </a:p>
          <a:p>
            <a:pPr lvl="1"/>
            <a:r>
              <a:rPr lang="sr-Cyrl-CS" sz="2000" dirty="0" smtClean="0"/>
              <a:t>да се стварно направе од стране корисника или партнера током реализације пројекта; </a:t>
            </a:r>
            <a:endParaRPr lang="en-US" sz="2000" dirty="0" smtClean="0"/>
          </a:p>
          <a:p>
            <a:pPr lvl="1"/>
            <a:r>
              <a:rPr lang="sr-Cyrl-CS" sz="2000" dirty="0" smtClean="0"/>
              <a:t>да буду евидентирани на рачунима или пореској документацији корисника или партнера, са могућношћу идентификације и верификовања, и поткрепљени оригиналима .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Трошкови обухватају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573"/>
            <a:ext cx="8229600" cy="4449763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r-Cyrl-CS" sz="2000" u="sng" dirty="0" smtClean="0"/>
              <a:t>трошкове особља</a:t>
            </a:r>
            <a:r>
              <a:rPr lang="sr-Cyrl-CS" sz="2000" dirty="0" smtClean="0"/>
              <a:t> које је ангажовано за извршење активности на пројекту, са одговарајућим реалним платама</a:t>
            </a:r>
            <a:r>
              <a:rPr lang="sr-Cyrl-CS" sz="2000" i="1" dirty="0" smtClean="0"/>
              <a:t>;</a:t>
            </a:r>
            <a:r>
              <a:rPr lang="sr-Cyrl-CS" sz="2000" dirty="0" smtClean="0"/>
              <a:t> </a:t>
            </a:r>
            <a:endParaRPr lang="en-US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r-Cyrl-CS" sz="2000" u="sng" dirty="0" smtClean="0"/>
              <a:t>путни трошкови и дневнице </a:t>
            </a:r>
            <a:r>
              <a:rPr lang="sr-Cyrl-CS" sz="2000" dirty="0" smtClean="0"/>
              <a:t>особља које учествује у активностима; </a:t>
            </a:r>
            <a:endParaRPr lang="en-US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r-Cyrl-CS" sz="2000" u="sng" dirty="0" smtClean="0"/>
              <a:t>трошкови набавке опреме </a:t>
            </a:r>
            <a:r>
              <a:rPr lang="sr-Cyrl-CS" sz="2000" dirty="0" smtClean="0"/>
              <a:t> и добијања услуга, под условом да одговарају ценама на тржишту; </a:t>
            </a:r>
            <a:endParaRPr lang="en-US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r-Cyrl-CS" sz="2000" u="sng" dirty="0" smtClean="0"/>
              <a:t>трошкови потрошног материјала</a:t>
            </a:r>
            <a:r>
              <a:rPr lang="sr-Cyrl-CS" sz="2000" dirty="0" smtClean="0"/>
              <a:t>; </a:t>
            </a:r>
            <a:endParaRPr lang="en-US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r-Cyrl-CS" sz="2000" u="sng" dirty="0" smtClean="0"/>
              <a:t>трошкови подуговарача</a:t>
            </a:r>
            <a:r>
              <a:rPr lang="sr-Cyrl-CS" sz="2000" dirty="0" smtClean="0"/>
              <a:t>; </a:t>
            </a:r>
            <a:endParaRPr lang="en-US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r-Cyrl-CS" sz="2000" u="sng" dirty="0" smtClean="0"/>
              <a:t>трошкови настали директно из захтева уговора </a:t>
            </a:r>
            <a:r>
              <a:rPr lang="sr-Cyrl-CS" sz="2000" dirty="0" smtClean="0"/>
              <a:t>(ширење информација, евалуација потребна за пројекат, ревизија, превод, штампања, осигурања, итд.) укључујући трошкове финансијских услуга (посебно трошкове трансфера и финансијских гаранција).  </a:t>
            </a:r>
            <a:endParaRPr lang="en-US" sz="2000" dirty="0" smtClean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Трошкови</a:t>
            </a:r>
            <a:endParaRPr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930335"/>
          <a:ext cx="8496944" cy="4328160"/>
        </p:xfrm>
        <a:graphic>
          <a:graphicData uri="http://schemas.openxmlformats.org/drawingml/2006/table">
            <a:tbl>
              <a:tblPr/>
              <a:tblGrid>
                <a:gridCol w="489812"/>
                <a:gridCol w="3326612"/>
                <a:gridCol w="720080"/>
                <a:gridCol w="792088"/>
                <a:gridCol w="720080"/>
                <a:gridCol w="792088"/>
                <a:gridCol w="977653"/>
                <a:gridCol w="678531"/>
              </a:tblGrid>
              <a:tr h="260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4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 dirty="0">
                          <a:latin typeface="Arial Narrow"/>
                          <a:ea typeface="Times New Roman"/>
                          <a:cs typeface="Arial"/>
                        </a:rPr>
                        <a:t>Назив трошка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 dirty="0">
                          <a:latin typeface="Arial Narrow"/>
                          <a:ea typeface="Times New Roman"/>
                          <a:cs typeface="Arial"/>
                        </a:rPr>
                        <a:t>Јединица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 dirty="0">
                          <a:latin typeface="Arial Narrow"/>
                          <a:ea typeface="Times New Roman"/>
                          <a:cs typeface="Arial"/>
                        </a:rPr>
                        <a:t>Број јединица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Износ по јединици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Укупан трошак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Допринос подносиоца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Тражена средства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А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 Људски ресурси – координација спровођења пројекта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29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Укупно  А =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5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Б.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  Трошкови активности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058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400" i="1"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4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Укупно Б = 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5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В.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 Административни трошкови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291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400" dirty="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 Укупно  В =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5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Г .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400" dirty="0">
                          <a:latin typeface="Arial Narrow"/>
                          <a:ea typeface="Times New Roman"/>
                          <a:cs typeface="Arial"/>
                        </a:rPr>
                        <a:t>Резерва –  максимум 3% од укупних трошкова пројекта                                      Укупно Г =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71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140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CS" sz="1400">
                          <a:latin typeface="Arial Narrow"/>
                          <a:ea typeface="Times New Roman"/>
                          <a:cs typeface="Arial"/>
                        </a:rPr>
                        <a:t>Укупни трошкови пројекта  : (А+Б+В+Г)= 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Резерва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573"/>
            <a:ext cx="8229600" cy="4449763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r-Cyrl-CS" sz="2000" dirty="0" smtClean="0"/>
              <a:t>Износи највише 3% вредности пројекта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sr-Cyrl-CS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r-Cyrl-CS" sz="2000" dirty="0" smtClean="0"/>
              <a:t>Користи се по претходном одобрењу Општине Ариље</a:t>
            </a: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РАД: Разумети </a:t>
            </a:r>
            <a:r>
              <a:rPr lang="sr-Cyrl-RS" dirty="0" smtClean="0"/>
              <a:t>конкурс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Cyrl-CS" sz="2400" dirty="0" smtClean="0"/>
              <a:t>Свако треба да прочита јавни конкурс</a:t>
            </a:r>
          </a:p>
          <a:p>
            <a:pPr>
              <a:defRPr/>
            </a:pPr>
            <a:endParaRPr lang="sr-Cyrl-CS" sz="2400" dirty="0" smtClean="0"/>
          </a:p>
          <a:p>
            <a:pPr>
              <a:defRPr/>
            </a:pPr>
            <a:r>
              <a:rPr lang="sr-Cyrl-CS" sz="2400" dirty="0" smtClean="0"/>
              <a:t>Утврдити шта је битно у конкурсу.</a:t>
            </a:r>
          </a:p>
          <a:p>
            <a:pPr>
              <a:defRPr/>
            </a:pPr>
            <a:endParaRPr lang="sr-Cyrl-CS" sz="2400" dirty="0" smtClean="0"/>
          </a:p>
          <a:p>
            <a:pPr>
              <a:defRPr/>
            </a:pPr>
            <a:r>
              <a:rPr lang="sr-Cyrl-CS" sz="2400" dirty="0" smtClean="0"/>
              <a:t>Све што није забрањено је дозвољено!!!!</a:t>
            </a:r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РАД: Израда буџета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dirty="0" smtClean="0"/>
              <a:t>Проверите шта вам је све потребно да би реализовали активности.</a:t>
            </a:r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r>
              <a:rPr lang="sr-Cyrl-CS" sz="2400" dirty="0" smtClean="0"/>
              <a:t>Побројте све трошкова.</a:t>
            </a:r>
          </a:p>
          <a:p>
            <a:pPr eaLnBrk="1" hangingPunct="1">
              <a:defRPr/>
            </a:pPr>
            <a:endParaRPr lang="sr-Cyrl-RS" sz="2400" dirty="0" smtClean="0"/>
          </a:p>
          <a:p>
            <a:pPr eaLnBrk="1" hangingPunct="1">
              <a:defRPr/>
            </a:pPr>
            <a:r>
              <a:rPr lang="sr-Cyrl-RS" sz="2400" dirty="0" smtClean="0"/>
              <a:t>Унесите количине и јеиничне цене.</a:t>
            </a:r>
          </a:p>
          <a:p>
            <a:pPr eaLnBrk="1" hangingPunct="1">
              <a:defRPr/>
            </a:pPr>
            <a:endParaRPr lang="sr-Cyrl-RS" sz="2400" dirty="0" smtClean="0"/>
          </a:p>
          <a:p>
            <a:pPr eaLnBrk="1" hangingPunct="1">
              <a:defRPr/>
            </a:pPr>
            <a:r>
              <a:rPr lang="sr-Cyrl-RS" sz="2400" dirty="0" smtClean="0"/>
              <a:t>Раподелите буџет по изворима финансирања (НВО, Општина).</a:t>
            </a:r>
            <a:endParaRPr lang="en-US" sz="2400"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ПРИСТУП ЛОГИЧКОГ ОКВИРА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LOGICAL FRAMEWORK APPROACH (LFA)</a:t>
            </a:r>
            <a:endParaRPr lang="en-US" dirty="0"/>
          </a:p>
        </p:txBody>
      </p:sp>
      <p:pic>
        <p:nvPicPr>
          <p:cNvPr id="4" name="Picture 3" descr="Mali grb 100x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8" y="404664"/>
            <a:ext cx="914402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ern hemisphere design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Western hemisphere design template</Template>
  <TotalTime>0</TotalTime>
  <Words>3385</Words>
  <Application>Microsoft Office PowerPoint</Application>
  <PresentationFormat>On-screen Show (4:3)</PresentationFormat>
  <Paragraphs>611</Paragraphs>
  <Slides>80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Western hemisphere design template</vt:lpstr>
      <vt:lpstr>Clip</vt:lpstr>
      <vt:lpstr>Klipp</vt:lpstr>
      <vt:lpstr> КОНКУРС ЗА ФИНАНСИРАЊЕ ПРОЈЕКАТА ОРГАНИЗАЦИЈА ГРАЂАНСКОГ ДРУШТВА У 2013 ГОДИНИ. </vt:lpstr>
      <vt:lpstr>УводНа реч</vt:lpstr>
      <vt:lpstr>Упознајмо учеснике...</vt:lpstr>
      <vt:lpstr>ПРОЈЕКАТ</vt:lpstr>
      <vt:lpstr>Шта је пројекат</vt:lpstr>
      <vt:lpstr>Елементи пројекта</vt:lpstr>
      <vt:lpstr>Смернице/јавни конкурс</vt:lpstr>
      <vt:lpstr>РАД: Разумети конкурс</vt:lpstr>
      <vt:lpstr>ПРИСТУП ЛОГИЧКОГ ОКВИРА</vt:lpstr>
      <vt:lpstr>Приступ логичког оквира</vt:lpstr>
      <vt:lpstr>Карактеристике LFA</vt:lpstr>
      <vt:lpstr>Од постојећег ка будућем</vt:lpstr>
      <vt:lpstr>Кораци у приступу логичког оквира</vt:lpstr>
      <vt:lpstr>Slide 14</vt:lpstr>
      <vt:lpstr>Логика интервенције  (АКО-ОНДА веза)</vt:lpstr>
      <vt:lpstr>ОБРАЗАЦ ПРОЈЕКТА</vt:lpstr>
      <vt:lpstr>Поглавља </vt:lpstr>
      <vt:lpstr>4.1 ПРЕТХОДНО ИСКУСТВО</vt:lpstr>
      <vt:lpstr>Претходно искуство</vt:lpstr>
      <vt:lpstr>Претходно искуство</vt:lpstr>
      <vt:lpstr>РАД: Претходно искуство</vt:lpstr>
      <vt:lpstr>4.2 ОПШТИНСКИ СТРАТЕШКИ ДОКУМЕНТИ</vt:lpstr>
      <vt:lpstr>Општинске стратегије</vt:lpstr>
      <vt:lpstr>РАД: Општинске стратегије</vt:lpstr>
      <vt:lpstr>4.3 ОПИС ПРОБЛЕМА</vt:lpstr>
      <vt:lpstr>Проблеми</vt:lpstr>
      <vt:lpstr>Шта је анализа проблема?</vt:lpstr>
      <vt:lpstr>Како формулисати проблеме?</vt:lpstr>
      <vt:lpstr>Кораци у анализи проблема</vt:lpstr>
      <vt:lpstr>ПРИМЕР: Стабло проблема</vt:lpstr>
      <vt:lpstr>РАД: Анализа проблема</vt:lpstr>
      <vt:lpstr>4.4 ЦИЉНЕ ГРУПЕ</vt:lpstr>
      <vt:lpstr>Питања</vt:lpstr>
      <vt:lpstr>Циљне групе/ Крајњи корисници</vt:lpstr>
      <vt:lpstr>Зашто?</vt:lpstr>
      <vt:lpstr>Ко је то?</vt:lpstr>
      <vt:lpstr>Кључни кораци</vt:lpstr>
      <vt:lpstr>Матрица анализе</vt:lpstr>
      <vt:lpstr>РАД: Анализа стејкхолдера</vt:lpstr>
      <vt:lpstr>4.5 ЦИЉЕВИ ПРОЈЕКТА</vt:lpstr>
      <vt:lpstr>Два нивоа циљева</vt:lpstr>
      <vt:lpstr>Како направити стабло циљева?</vt:lpstr>
      <vt:lpstr>Стабло проблема–Стабло циљева</vt:lpstr>
      <vt:lpstr>Формулисање циљева?</vt:lpstr>
      <vt:lpstr>ПРИМЕР: Стабло циљева</vt:lpstr>
      <vt:lpstr>Индикатори</vt:lpstr>
      <vt:lpstr>Објективни показатељи...</vt:lpstr>
      <vt:lpstr>РАД: Циљеви и индикатори</vt:lpstr>
      <vt:lpstr>4.6 АКТИВНОСТИ 5. ПЛАН АКТИВНОСТИ</vt:lpstr>
      <vt:lpstr>План активности</vt:lpstr>
      <vt:lpstr>План активности</vt:lpstr>
      <vt:lpstr>Однос активности и циљева</vt:lpstr>
      <vt:lpstr>Матрица за план активности</vt:lpstr>
      <vt:lpstr>Веза активности и циљева</vt:lpstr>
      <vt:lpstr>5. План активности</vt:lpstr>
      <vt:lpstr>РАД: Активности</vt:lpstr>
      <vt:lpstr>4.7 ПАРТНЕРСТВА</vt:lpstr>
      <vt:lpstr>Партнерства</vt:lpstr>
      <vt:lpstr>РАД: Партнерства</vt:lpstr>
      <vt:lpstr>4.8 ОДРЖИВОСТ</vt:lpstr>
      <vt:lpstr>Одрживост</vt:lpstr>
      <vt:lpstr>Одрживост – грешке!!!</vt:lpstr>
      <vt:lpstr>РАД: Одрживост</vt:lpstr>
      <vt:lpstr>4.9 РЕЗУЛТАТИ И УТИЦАЈ</vt:lpstr>
      <vt:lpstr>Резултати и утицај</vt:lpstr>
      <vt:lpstr>РАД: Резултати и утицај</vt:lpstr>
      <vt:lpstr>4.10 ПРОЦЕНА РИЗИКА</vt:lpstr>
      <vt:lpstr>Од чега зависи успех пројекта ?</vt:lpstr>
      <vt:lpstr>Ризици</vt:lpstr>
      <vt:lpstr>Заштита од ризика</vt:lpstr>
      <vt:lpstr>Матрица за анализу ризика</vt:lpstr>
      <vt:lpstr>РАД: Ризици</vt:lpstr>
      <vt:lpstr>6. БУЏЕТ ПРОЈЕКТА</vt:lpstr>
      <vt:lpstr>Ресурси</vt:lpstr>
      <vt:lpstr>Буџет</vt:lpstr>
      <vt:lpstr>Оправдани трошкови</vt:lpstr>
      <vt:lpstr>Трошкови обухватају</vt:lpstr>
      <vt:lpstr>Трошкови</vt:lpstr>
      <vt:lpstr>Резерва</vt:lpstr>
      <vt:lpstr>РАД: Израда буџета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2010-02-19T13:22:15Z</dcterms:created>
  <dcterms:modified xsi:type="dcterms:W3CDTF">2013-02-05T11:02:45Z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TC102413941033</vt:lpwstr>
  </property>
</Properties>
</file>